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79" r:id="rId3"/>
    <p:sldMasterId id="2147483663" r:id="rId4"/>
  </p:sldMasterIdLst>
  <p:notesMasterIdLst>
    <p:notesMasterId r:id="rId53"/>
  </p:notesMasterIdLst>
  <p:sldIdLst>
    <p:sldId id="257" r:id="rId5"/>
    <p:sldId id="263" r:id="rId6"/>
    <p:sldId id="262" r:id="rId7"/>
    <p:sldId id="260" r:id="rId8"/>
    <p:sldId id="261" r:id="rId9"/>
    <p:sldId id="274" r:id="rId10"/>
    <p:sldId id="330" r:id="rId11"/>
    <p:sldId id="259" r:id="rId12"/>
    <p:sldId id="276" r:id="rId13"/>
    <p:sldId id="325" r:id="rId14"/>
    <p:sldId id="271" r:id="rId15"/>
    <p:sldId id="300" r:id="rId16"/>
    <p:sldId id="326" r:id="rId17"/>
    <p:sldId id="310" r:id="rId18"/>
    <p:sldId id="308" r:id="rId19"/>
    <p:sldId id="307" r:id="rId20"/>
    <p:sldId id="327" r:id="rId21"/>
    <p:sldId id="312" r:id="rId22"/>
    <p:sldId id="313" r:id="rId23"/>
    <p:sldId id="314" r:id="rId24"/>
    <p:sldId id="328" r:id="rId25"/>
    <p:sldId id="275" r:id="rId26"/>
    <p:sldId id="277" r:id="rId27"/>
    <p:sldId id="278" r:id="rId28"/>
    <p:sldId id="329" r:id="rId29"/>
    <p:sldId id="279" r:id="rId30"/>
    <p:sldId id="317" r:id="rId31"/>
    <p:sldId id="318" r:id="rId32"/>
    <p:sldId id="333" r:id="rId33"/>
    <p:sldId id="331" r:id="rId34"/>
    <p:sldId id="283" r:id="rId35"/>
    <p:sldId id="284" r:id="rId36"/>
    <p:sldId id="323" r:id="rId37"/>
    <p:sldId id="285" r:id="rId38"/>
    <p:sldId id="324" r:id="rId39"/>
    <p:sldId id="322" r:id="rId40"/>
    <p:sldId id="332" r:id="rId41"/>
    <p:sldId id="288" r:id="rId42"/>
    <p:sldId id="302" r:id="rId43"/>
    <p:sldId id="303" r:id="rId44"/>
    <p:sldId id="287" r:id="rId45"/>
    <p:sldId id="295" r:id="rId46"/>
    <p:sldId id="294" r:id="rId47"/>
    <p:sldId id="296" r:id="rId48"/>
    <p:sldId id="268" r:id="rId49"/>
    <p:sldId id="269" r:id="rId50"/>
    <p:sldId id="272" r:id="rId51"/>
    <p:sldId id="273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5098" autoAdjust="0"/>
  </p:normalViewPr>
  <p:slideViewPr>
    <p:cSldViewPr snapToGrid="0">
      <p:cViewPr varScale="1">
        <p:scale>
          <a:sx n="136" d="100"/>
          <a:sy n="136" d="100"/>
        </p:scale>
        <p:origin x="2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7T02:21:2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24575,'6'0'0,"1"0"0,-1 0 0,1 0 0,3 0 0,1 0 0,7 0 0,1 4 0,0-3 0,2 2 0,-5-6 0,5 5 0,-2-4 0,0 5 0,3-3 0,-7 0 0,7 0 0,2 0 0,0 0 0,7 0 0,-11 0 0,2 3 0,-7-2 0,-1 2 0,0-3 0,4 0 0,5 4 0,5-3 0,10 2 0,-9-3 0,7 0 0,-12 0 0,4 0 0,-9 0 0,-1 0 0,0 0 0,1 0 0,8 0 0,6 0 0,0 0 0,5 0 0,-6 0 0,6 0 0,-9 0 0,3 0 0,-13 0 0,12 0 0,-10 0 0,20 0 0,-11 0 0,-1 0 0,1 0 0,-10 0 0,8 0 0,-9 0 0,-1 0 0,-4 0 0,4 0 0,1 0 0,4 0 0,-1 4 0,10-7 0,3 9 0,8-9 0,0 7 0,6-4 0,-9 0 0,2 0 0,-9 0 0,-5 0 0,-1 0 0,-4 0 0,0 0 0,0 3 0,4-2 0,-3 2 0,7 1 0,2 1 0,1-1 0,3 4 0,-4-8 0,4 4 0,7-4 0,1 0 0,3 0 0,-4 0 0,-6 4 0,4 0 0,-8 1 0,-1-1 0,-10-1 0,4-2 0,2 6 0,9-7 0,5 8 0,1-7 0,4 11 0,-8-10 0,8 10 0,-10-7 0,5 0 0,-4 2 0,-2-6 0,12 7 0,-13-7 0,17 7 0,-14-7 0,-1 6 0,5-6 0,-5 3 0,11-4 0,-9 0 0,7 4 0,-3-3 0,0 2 0,5-3 0,-6 0 0,6 0 0,-5 0 0,5 0 0,-6 0 0,1 0 0,-1 0 0,6 0 0,13-4 0,-4 3 0,15-4 0,-17 5 0,11 0 0,-16-4 0,4 3 0,-12-14 0,12 7 0,-9-8 0,13 7 0,-14 0 0,15 4 0,-3 1 0,0 4 0,3 0 0,-11 0 0,1 0 0,4 0 0,-14 0 0,7 0 0,-8 0 0,10 0 0,6 0 0,8 0 0,11 0 0,-4-4 0,11 2 0,-12-2 0,0 4 0,-8 0 0,-11 0 0,-1 0 0,-1 0 0,-12 0 0,1 0 0,-18 0 0,-1 0 0,0 0 0,1 0 0,8 0 0,6 0 0,6 0 0,4 0 0,0 0 0,-4 0 0,3 0 0,7 0 0,-3 0 0,20 0 0,-9 0 0,5 0 0,5 0 0,2 0 0,1 0 0,4 0 0,-21 0 0,0 0 0,-24 0 0,3 0 0,-16 0 0,-3 0 0,-6 0 0,-1 0 0,4 0 0,1 0 0,11 0 0,8 0 0,3 4 0,0-3 0,-13 2 0,-9-3 0,-8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7T02:21:3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24575,'13'-4'0,"7"3"0,19-2 0,6 3 0,22 0 0,3 0 0,6 4 0,-7-3 0,-13 4 0,-8-5 0,-9 0 0,-2 0 0,0 0 0,-7 0 0,2 0 0,-13 0 0,3 0 0,1 0 0,5 0 0,9 0 0,7 0 0,12 0 0,1 0 0,4 0 0,-6 0 0,0 0 0,0 0 0,-5 0 0,-1 0 0,-1 0 0,2 0 0,0 0 0,-1 0 0,-6 0 0,5 0 0,-8 0 0,13 0 0,-13 0 0,14 0 0,8 0 0,8 0 0,6 4 0,-2-3 0,-16 3 0,1-4 0,-9 0 0,-5 0 0,3 0 0,-15 0 0,21 5 0,-2-4 0,16 3 0,0-4 0,-5 0 0,4-4 0,-11 3 0,5-4 0,-6 5 0,-5 0 0,16 0 0,-13 0 0,20 0 0,-16 0 0,-6 0 0,-9 0 0,-17 0 0,-6 0 0,-10 0 0,-8 0 0,-5 3 0,-6-2 0,-8 6 0,9-6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59916-7CB8-4CF0-AC77-A2C8221F4EFC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1725D-2365-4E82-A319-63CF6F3D8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7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1725D-2365-4E82-A319-63CF6F3D811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4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046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www.atatech.org</a:t>
            </a:r>
            <a:r>
              <a:rPr kumimoji="1" lang="en" altLang="zh-CN" dirty="0"/>
              <a:t>/articles/143919?spm=a1z2e.12184483.learn.darticletitle1.77164f9bhv19Is&amp;flag_data_from=</a:t>
            </a:r>
            <a:r>
              <a:rPr kumimoji="1" lang="en" altLang="zh-CN" dirty="0" err="1"/>
              <a:t>aliwork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89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1725D-2365-4E82-A319-63CF6F3D811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57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1725D-2365-4E82-A319-63CF6F3D811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67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1725D-2365-4E82-A319-63CF6F3D81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20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www.atatech.org</a:t>
            </a:r>
            <a:r>
              <a:rPr kumimoji="1" lang="en" altLang="zh-CN" dirty="0"/>
              <a:t>/articles/143919?spm=a1z2e.12184483.learn.darticletitle1.77164f9bhv19Is&amp;flag_data_from=</a:t>
            </a:r>
            <a:r>
              <a:rPr kumimoji="1" lang="en" altLang="zh-CN" dirty="0" err="1"/>
              <a:t>aliwork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09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www.atatech.org</a:t>
            </a:r>
            <a:r>
              <a:rPr kumimoji="1" lang="en" altLang="zh-CN" dirty="0"/>
              <a:t>/articles/143919?spm=a1z2e.12184483.learn.darticletitle1.77164f9bhv19Is&amp;flag_data_from=</a:t>
            </a:r>
            <a:r>
              <a:rPr kumimoji="1" lang="en" altLang="zh-CN" dirty="0" err="1"/>
              <a:t>aliwork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39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69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35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1725D-2365-4E82-A319-63CF6F3D81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68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Rob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6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1558925"/>
            <a:ext cx="10363200" cy="942975"/>
          </a:xfrm>
          <a:prstGeom prst="rect">
            <a:avLst/>
          </a:prstGeom>
        </p:spPr>
        <p:txBody>
          <a:bodyPr/>
          <a:lstStyle>
            <a:lvl1pPr>
              <a:defRPr sz="6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大标题 雅黑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495675"/>
            <a:ext cx="5765800" cy="6794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落款和时间 雅黑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939800" y="3175000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5400"/>
            <a:ext cx="10350500" cy="5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小标题 雅黑</a:t>
            </a:r>
            <a:r>
              <a:rPr lang="en-US" altLang="zh-CN" dirty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4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1735863"/>
            <a:ext cx="10363200" cy="942975"/>
          </a:xfrm>
          <a:prstGeom prst="rect">
            <a:avLst/>
          </a:prstGeom>
        </p:spPr>
        <p:txBody>
          <a:bodyPr/>
          <a:lstStyle>
            <a:lvl1pPr>
              <a:defRPr sz="6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大标题 雅黑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320187"/>
            <a:ext cx="5765800" cy="6794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讲师：花名   雅黑</a:t>
            </a:r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939800" y="2999512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06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3147264" y="2354197"/>
            <a:ext cx="546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60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95"/>
          <p:cNvSpPr>
            <a:spLocks noGrp="1"/>
          </p:cNvSpPr>
          <p:nvPr userDrawn="1"/>
        </p:nvSpPr>
        <p:spPr>
          <a:xfrm>
            <a:off x="3670192" y="3613724"/>
            <a:ext cx="4537577" cy="226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chemeClr val="bg1"/>
                </a:solidFill>
              </a:rPr>
              <a:t>THANK YOU</a:t>
            </a:r>
            <a:r>
              <a:rPr lang="zh-CN" altLang="en-US" sz="1800" b="1" dirty="0">
                <a:solidFill>
                  <a:schemeClr val="bg1"/>
                </a:solidFill>
              </a:rPr>
              <a:t>！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205016" y="2152067"/>
            <a:ext cx="546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！</a:t>
            </a:r>
          </a:p>
        </p:txBody>
      </p:sp>
    </p:spTree>
    <p:extLst>
      <p:ext uri="{BB962C8B-B14F-4D97-AF65-F5344CB8AC3E}">
        <p14:creationId xmlns:p14="http://schemas.microsoft.com/office/powerpoint/2010/main" val="49482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433619" cy="62547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8A1E9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1268083"/>
            <a:ext cx="10515600" cy="498651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ClrTx/>
              <a:buFont typeface="+mj-lt"/>
              <a:buAutoNum type="arabicPeriod"/>
              <a:defRPr sz="2800" baseline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lnSpc>
                <a:spcPct val="150000"/>
              </a:lnSpc>
              <a:buFont typeface="+mj-lt"/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lvl="1"/>
            <a:r>
              <a:rPr lang="en-US" altLang="zh-CN" dirty="0"/>
              <a:t>1.1 </a:t>
            </a:r>
            <a:r>
              <a:rPr lang="zh-CN" altLang="en-US" dirty="0"/>
              <a:t>二级标题</a:t>
            </a:r>
            <a:endParaRPr lang="en-US" altLang="zh-CN" dirty="0"/>
          </a:p>
          <a:p>
            <a:pPr lvl="1"/>
            <a:r>
              <a:rPr lang="en-US" altLang="zh-CN" dirty="0"/>
              <a:t>1.2 </a:t>
            </a:r>
            <a:r>
              <a:rPr lang="zh-CN" altLang="en-US" dirty="0"/>
              <a:t>二级标题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1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92613" y="1963738"/>
            <a:ext cx="6692900" cy="1028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38A1E9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228600" marR="0" lvl="0" indent="-228600" algn="l" defTabSz="914400" rtl="0" eaLnBrk="1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zh-CN" altLang="en-US" dirty="0"/>
              <a:t>一级目录 雅黑</a:t>
            </a:r>
            <a:r>
              <a:rPr lang="en-US" altLang="zh-CN" dirty="0"/>
              <a:t>60</a:t>
            </a:r>
            <a:endParaRPr lang="en-US" dirty="0"/>
          </a:p>
        </p:txBody>
      </p:sp>
      <p:sp>
        <p:nvSpPr>
          <p:cNvPr id="23" name="Line 7"/>
          <p:cNvSpPr>
            <a:spLocks noChangeShapeType="1"/>
          </p:cNvSpPr>
          <p:nvPr userDrawn="1"/>
        </p:nvSpPr>
        <p:spPr bwMode="auto">
          <a:xfrm flipV="1">
            <a:off x="4291013" y="2222500"/>
            <a:ext cx="0" cy="1341438"/>
          </a:xfrm>
          <a:prstGeom prst="line">
            <a:avLst/>
          </a:prstGeom>
          <a:noFill/>
          <a:ln w="25400" cap="flat" cmpd="sng">
            <a:solidFill>
              <a:srgbClr val="00A0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580" y="2405527"/>
            <a:ext cx="3942834" cy="98223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 baseline="0">
                <a:solidFill>
                  <a:srgbClr val="38A1E9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+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433619" cy="62547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8A1E9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正文标题 雅黑</a:t>
            </a:r>
            <a:r>
              <a:rPr lang="en-US" altLang="zh-CN" dirty="0"/>
              <a:t>36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1268083"/>
            <a:ext cx="10515600" cy="498651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Tx/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lnSpc>
                <a:spcPct val="100000"/>
              </a:lnSpc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正文 雅黑</a:t>
            </a:r>
            <a:r>
              <a:rPr lang="en-US" altLang="zh-CN" dirty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4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DE2ABD-2BC8-6B44-B4C3-39FCF5B3F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0C6564-A3FC-2A44-87C3-E4998D85D3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640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heme" Target="../theme/theme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heme" Target="../theme/theme3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5F5F5"/>
            </a:gs>
            <a:gs pos="100000">
              <a:srgbClr val="F5F5F5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 userDrawn="1"/>
        </p:nvSpPr>
        <p:spPr bwMode="auto">
          <a:xfrm>
            <a:off x="-1588" y="14198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>
              <a:solidFill>
                <a:schemeClr val="bg1"/>
              </a:solidFill>
            </a:endParaRPr>
          </a:p>
        </p:txBody>
      </p:sp>
      <p:sp>
        <p:nvSpPr>
          <p:cNvPr id="1026" name="Rectangle 2"/>
          <p:cNvSpPr>
            <a:spLocks/>
          </p:cNvSpPr>
          <p:nvPr/>
        </p:nvSpPr>
        <p:spPr bwMode="auto">
          <a:xfrm>
            <a:off x="0" y="5735638"/>
            <a:ext cx="12192000" cy="10779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>
              <a:solidFill>
                <a:schemeClr val="bg1"/>
              </a:solidFill>
            </a:endParaRPr>
          </a:p>
        </p:txBody>
      </p:sp>
      <p:pic>
        <p:nvPicPr>
          <p:cNvPr id="1027" name="Picture 3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2075" y="55848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8" name="Rectangle 4"/>
          <p:cNvSpPr>
            <a:spLocks/>
          </p:cNvSpPr>
          <p:nvPr/>
        </p:nvSpPr>
        <p:spPr bwMode="auto">
          <a:xfrm>
            <a:off x="10252075" y="6194529"/>
            <a:ext cx="1183016" cy="24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bg1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www.antgroup.com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6472" y="5890900"/>
            <a:ext cx="2647105" cy="7673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9376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72" r:id="rId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+mn-lt"/>
          <a:ea typeface="+mj-ea"/>
          <a:cs typeface="+mj-cs"/>
          <a:sym typeface="Microsoft Sans Serif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+mn-ea"/>
          <a:cs typeface="+mn-cs"/>
          <a:sym typeface="Microsoft YaHei" charset="-122"/>
        </a:defRPr>
      </a:lvl1pPr>
      <a:lvl2pPr marL="7239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2pPr>
      <a:lvl3pPr marL="1233488" indent="-319088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3pPr>
      <a:lvl4pPr marL="17272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4pPr>
      <a:lvl5pPr marL="21844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5pPr>
      <a:lvl6pPr marL="26416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5F5F5"/>
            </a:gs>
            <a:gs pos="100000">
              <a:srgbClr val="F5F5F5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 userDrawn="1"/>
        </p:nvSpPr>
        <p:spPr bwMode="auto">
          <a:xfrm>
            <a:off x="-1588" y="14198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>
              <a:solidFill>
                <a:schemeClr val="bg1"/>
              </a:solidFill>
            </a:endParaRPr>
          </a:p>
        </p:txBody>
      </p:sp>
      <p:sp>
        <p:nvSpPr>
          <p:cNvPr id="1026" name="Rectangle 2"/>
          <p:cNvSpPr>
            <a:spLocks/>
          </p:cNvSpPr>
          <p:nvPr/>
        </p:nvSpPr>
        <p:spPr bwMode="auto">
          <a:xfrm>
            <a:off x="0" y="5735638"/>
            <a:ext cx="12192000" cy="10779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>
              <a:solidFill>
                <a:schemeClr val="bg1"/>
              </a:solidFill>
            </a:endParaRPr>
          </a:p>
        </p:txBody>
      </p:sp>
      <p:pic>
        <p:nvPicPr>
          <p:cNvPr id="1027" name="Picture 3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2075" y="55848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8" name="Rectangle 4"/>
          <p:cNvSpPr>
            <a:spLocks/>
          </p:cNvSpPr>
          <p:nvPr/>
        </p:nvSpPr>
        <p:spPr bwMode="auto">
          <a:xfrm>
            <a:off x="10252075" y="6194529"/>
            <a:ext cx="1183016" cy="24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bg1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www.antgroup.com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136" y="5890900"/>
            <a:ext cx="2647105" cy="76738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直接连接符 10"/>
          <p:cNvCxnSpPr/>
          <p:nvPr userDrawn="1"/>
        </p:nvCxnSpPr>
        <p:spPr bwMode="auto">
          <a:xfrm>
            <a:off x="9088582" y="6040581"/>
            <a:ext cx="0" cy="44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98" y="5965415"/>
            <a:ext cx="2347154" cy="7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29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+mn-lt"/>
          <a:ea typeface="+mj-ea"/>
          <a:cs typeface="+mj-cs"/>
          <a:sym typeface="Microsoft Sans Serif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+mn-ea"/>
          <a:cs typeface="+mn-cs"/>
          <a:sym typeface="Microsoft YaHei" charset="-122"/>
        </a:defRPr>
      </a:lvl1pPr>
      <a:lvl2pPr marL="7239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2pPr>
      <a:lvl3pPr marL="1233488" indent="-319088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3pPr>
      <a:lvl4pPr marL="17272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4pPr>
      <a:lvl5pPr marL="21844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5pPr>
      <a:lvl6pPr marL="26416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5F5F5"/>
            </a:gs>
            <a:gs pos="100000">
              <a:srgbClr val="F5F5F5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 userDrawn="1"/>
        </p:nvSpPr>
        <p:spPr bwMode="auto">
          <a:xfrm>
            <a:off x="-1588" y="14198"/>
            <a:ext cx="12195176" cy="6845300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>
              <a:solidFill>
                <a:schemeClr val="bg1"/>
              </a:solidFill>
            </a:endParaRPr>
          </a:p>
        </p:txBody>
      </p:sp>
      <p:sp>
        <p:nvSpPr>
          <p:cNvPr id="1026" name="Rectangle 2"/>
          <p:cNvSpPr>
            <a:spLocks/>
          </p:cNvSpPr>
          <p:nvPr/>
        </p:nvSpPr>
        <p:spPr bwMode="auto">
          <a:xfrm>
            <a:off x="0" y="5735638"/>
            <a:ext cx="12192000" cy="10779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>
              <a:solidFill>
                <a:schemeClr val="bg1"/>
              </a:solidFill>
            </a:endParaRPr>
          </a:p>
        </p:txBody>
      </p:sp>
      <p:pic>
        <p:nvPicPr>
          <p:cNvPr id="1027" name="Picture 3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2075" y="5584825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8" name="Rectangle 4"/>
          <p:cNvSpPr>
            <a:spLocks/>
          </p:cNvSpPr>
          <p:nvPr/>
        </p:nvSpPr>
        <p:spPr bwMode="auto">
          <a:xfrm>
            <a:off x="10252075" y="6194529"/>
            <a:ext cx="1183016" cy="24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en-US" altLang="zh-CN" sz="900">
                <a:solidFill>
                  <a:schemeClr val="bg1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www.antgroup.com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136" y="5890900"/>
            <a:ext cx="2647105" cy="76738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直接连接符 10"/>
          <p:cNvCxnSpPr/>
          <p:nvPr userDrawn="1"/>
        </p:nvCxnSpPr>
        <p:spPr bwMode="auto">
          <a:xfrm>
            <a:off x="9088582" y="6040581"/>
            <a:ext cx="0" cy="44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24" y="5892300"/>
            <a:ext cx="2289158" cy="7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6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+mn-lt"/>
          <a:ea typeface="+mj-ea"/>
          <a:cs typeface="+mj-cs"/>
          <a:sym typeface="Microsoft Sans Serif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+mn-ea"/>
          <a:cs typeface="+mn-cs"/>
          <a:sym typeface="Microsoft YaHei" charset="-122"/>
        </a:defRPr>
      </a:lvl1pPr>
      <a:lvl2pPr marL="723900" indent="-2667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2pPr>
      <a:lvl3pPr marL="1233488" indent="-319088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3pPr>
      <a:lvl4pPr marL="17272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4pPr>
      <a:lvl5pPr marL="21844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chemeClr val="bg1"/>
          </a:solidFill>
          <a:latin typeface="+mn-lt"/>
          <a:ea typeface="Microsoft YaHei" charset="0"/>
          <a:cs typeface="+mn-cs"/>
          <a:sym typeface="Microsoft YaHei" charset="-122"/>
        </a:defRPr>
      </a:lvl5pPr>
      <a:lvl6pPr marL="26416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defRPr>
            </a:lvl9pPr>
          </a:lstStyle>
          <a:p>
            <a:endParaRPr kumimoji="0" lang="zh-CN" altLang="en-US" sz="1800"/>
          </a:p>
        </p:txBody>
      </p:sp>
      <p:pic>
        <p:nvPicPr>
          <p:cNvPr id="2050" name="Picture 2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1" name="Picture 3" descr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10478135" y="6485295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1E299CB-1B5A-A649-852F-38648129050D}" type="slidenum">
              <a:rPr kumimoji="1" lang="zh-CN" altLang="en-US" sz="1400" smtClean="0">
                <a:solidFill>
                  <a:srgbClr val="38A1E9"/>
                </a:solidFill>
              </a:rPr>
              <a:pPr/>
              <a:t>‹#›</a:t>
            </a:fld>
            <a:endParaRPr kumimoji="1" lang="zh-CN" altLang="en-US" dirty="0">
              <a:solidFill>
                <a:srgbClr val="38A1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64" r:id="rId3"/>
    <p:sldLayoutId id="2147483681" r:id="rId4"/>
  </p:sldLayoutIdLst>
  <p:hf hdr="0" ftr="0" dt="0"/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  <a:sym typeface="Microsoft Sans Serif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Microsoft Sans Serif" charset="0"/>
          <a:ea typeface="宋体" charset="0"/>
          <a:cs typeface="Microsoft Sans Serif" charset="0"/>
          <a:sym typeface="Microsoft Sans Serif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rgbClr val="000000"/>
          </a:solidFill>
          <a:latin typeface="+mn-lt"/>
          <a:ea typeface="+mn-ea"/>
          <a:cs typeface="+mn-cs"/>
          <a:sym typeface="Microsoft YaHei" charset="-122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-122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-122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-122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kumimoji="1"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-122"/>
        </a:defRPr>
      </a:lvl5pPr>
      <a:lvl6pPr marL="26416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6pPr>
      <a:lvl7pPr marL="30988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7pPr>
      <a:lvl8pPr marL="35560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8pPr>
      <a:lvl9pPr marL="4013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800">
          <a:solidFill>
            <a:srgbClr val="000000"/>
          </a:solidFill>
          <a:latin typeface="+mn-lt"/>
          <a:ea typeface="Microsoft YaHei" charset="0"/>
          <a:cs typeface="+mn-cs"/>
          <a:sym typeface="Microsoft YaHe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infoq.cn/article/docker-source-code-analysis-part1" TargetMode="Externa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tiff"/><Relationship Id="rId7" Type="http://schemas.openxmlformats.org/officeDocument/2006/relationships/customXml" Target="../ink/ink2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9/02/11/runc-and-cve-2019-5736/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Clr>
                <a:srgbClr val="F5F5F5"/>
              </a:buClr>
              <a:buFont typeface="Microsoft Sans Serif" panose="020B0604020202020204" pitchFamily="34" charset="0"/>
              <a:buNone/>
            </a:pPr>
            <a:r>
              <a:rPr kumimoji="0" lang="zh-CN" altLang="en-US" dirty="0">
                <a:solidFill>
                  <a:srgbClr val="FFFFFF"/>
                </a:solidFill>
                <a:ea typeface="宋体" panose="02010600030101010101" pitchFamily="2" charset="-122"/>
              </a:rPr>
              <a:t>云原生之</a:t>
            </a:r>
            <a:r>
              <a:rPr kumimoji="0"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Docker</a:t>
            </a:r>
            <a:r>
              <a:rPr kumimoji="0" lang="zh-CN" altLang="en-US" dirty="0">
                <a:solidFill>
                  <a:srgbClr val="FFFF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vs</a:t>
            </a:r>
            <a:r>
              <a:rPr kumimoji="0" lang="zh-CN" altLang="en-US" dirty="0">
                <a:solidFill>
                  <a:srgbClr val="FFFF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FFFFFF"/>
                </a:solidFill>
                <a:ea typeface="宋体" panose="02010600030101010101" pitchFamily="2" charset="-122"/>
              </a:rPr>
              <a:t>K8s</a:t>
            </a:r>
            <a:endParaRPr kumimoji="0" lang="en-US" altLang="zh-CN" sz="18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讲师：方寸</a:t>
            </a:r>
          </a:p>
        </p:txBody>
      </p:sp>
    </p:spTree>
    <p:extLst>
      <p:ext uri="{BB962C8B-B14F-4D97-AF65-F5344CB8AC3E}">
        <p14:creationId xmlns:p14="http://schemas.microsoft.com/office/powerpoint/2010/main" val="146280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D5B32A-4067-104F-BB12-64626D7EE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613" y="1963738"/>
            <a:ext cx="7239944" cy="1763310"/>
          </a:xfrm>
        </p:spPr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Docker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的基本架构与原理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13EF6-35AD-664A-BCE0-5B0BDF983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23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F3CD8-D089-D24E-85B4-C18B8D9D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回到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Docker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的诞生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9B274-BCE0-5140-A47D-F274ED12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3518"/>
            <a:ext cx="10972800" cy="3036189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charset="0"/>
              <a:buAutoNum type="arabicPeriod"/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dotCloud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CTO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Solomon </a:t>
            </a:r>
            <a:r>
              <a:rPr lang="en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Hykes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，一炮而红。之后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dotCloud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改名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charset="0"/>
              <a:buAutoNum type="arabicPeriod"/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相比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，容器之间共享内核，去掉了虚拟化和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层的额外开销，容器可以做到秒级启动，而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overhead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几乎可以忽略不计。“轻量”，“快速”是容器的制胜法宝，所以容器也被称作是“轻量级虚拟化技术”。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charset="0"/>
              <a:buAutoNum type="arabicPeriod"/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的形式创新性的解决了软件包分发过程复杂的环境依赖问题，使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成为了随时可得的“商品”。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Arial" charset="0"/>
              <a:buAutoNum type="arabicPeriod"/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口号： </a:t>
            </a:r>
            <a:r>
              <a:rPr lang="en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Build, Ship and Run Any App, Anywhere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652DFA-CCDC-0842-BC30-16A22575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88" y="4543526"/>
            <a:ext cx="2379819" cy="19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AFA3E9B-DB0A-F943-8492-6E72FB537D3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8194" name="Picture 2" descr="pasted-image.pdf">
            <a:extLst>
              <a:ext uri="{FF2B5EF4-FFF2-40B4-BE49-F238E27FC236}">
                <a16:creationId xmlns:a16="http://schemas.microsoft.com/office/drawing/2014/main" id="{FE5A9F1F-4816-A24A-AE66-52D99F90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5" name="Picture 3" descr="pasted-image.pdf">
            <a:extLst>
              <a:ext uri="{FF2B5EF4-FFF2-40B4-BE49-F238E27FC236}">
                <a16:creationId xmlns:a16="http://schemas.microsoft.com/office/drawing/2014/main" id="{509E6A17-494C-6F4E-9BC8-E38201135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" name="标题 1">
            <a:extLst>
              <a:ext uri="{FF2B5EF4-FFF2-40B4-BE49-F238E27FC236}">
                <a16:creationId xmlns:a16="http://schemas.microsoft.com/office/drawing/2014/main" id="{B66C0B2C-CBDD-4341-9C39-E5E19704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12" y="648370"/>
            <a:ext cx="10972800" cy="1143000"/>
          </a:xfrm>
        </p:spPr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第一代架构</a:t>
            </a: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8E7A1317-4421-B64A-B2B5-BA8510D32E5A}"/>
              </a:ext>
            </a:extLst>
          </p:cNvPr>
          <p:cNvSpPr>
            <a:spLocks/>
          </p:cNvSpPr>
          <p:nvPr/>
        </p:nvSpPr>
        <p:spPr bwMode="auto">
          <a:xfrm>
            <a:off x="696711" y="1791370"/>
            <a:ext cx="5399289" cy="414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dirty="0">
                <a:latin typeface="+mn-lt"/>
              </a:rPr>
              <a:t>核心组件介绍：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dirty="0">
                <a:latin typeface="+mn-lt"/>
              </a:rPr>
              <a:t>Graph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Driver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latin typeface="+mn-lt"/>
              </a:rPr>
              <a:t>Union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FS</a:t>
            </a:r>
            <a:r>
              <a:rPr lang="zh-CN" altLang="en-US" dirty="0">
                <a:latin typeface="+mn-lt"/>
              </a:rPr>
              <a:t>驱动，</a:t>
            </a:r>
            <a:r>
              <a:rPr lang="en-US" altLang="zh-CN" dirty="0">
                <a:latin typeface="+mn-lt"/>
              </a:rPr>
              <a:t>image</a:t>
            </a:r>
            <a:r>
              <a:rPr lang="zh-CN" altLang="en-US" dirty="0">
                <a:latin typeface="+mn-lt"/>
              </a:rPr>
              <a:t>的实现核心。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dirty="0">
                <a:latin typeface="+mn-lt"/>
              </a:rPr>
              <a:t>Network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Driver</a:t>
            </a:r>
            <a:r>
              <a:rPr lang="zh-CN" altLang="en-US" dirty="0">
                <a:latin typeface="+mn-lt"/>
              </a:rPr>
              <a:t>：网络部分实现。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dirty="0">
                <a:latin typeface="+mn-lt"/>
              </a:rPr>
              <a:t>Exec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Driver</a:t>
            </a:r>
            <a:r>
              <a:rPr lang="zh-CN" altLang="en-US" dirty="0">
                <a:latin typeface="+mn-lt"/>
              </a:rPr>
              <a:t>：容器执行引擎。</a:t>
            </a:r>
            <a:endParaRPr lang="en-US" altLang="zh-CN" dirty="0">
              <a:latin typeface="+mn-lt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r>
              <a:rPr lang="en-US" altLang="zh-CN" dirty="0">
                <a:latin typeface="+mn-lt"/>
              </a:rPr>
              <a:t>Docker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Registry</a:t>
            </a:r>
            <a:r>
              <a:rPr lang="zh-CN" altLang="en-US" dirty="0">
                <a:latin typeface="+mn-lt"/>
              </a:rPr>
              <a:t>：中心化的容器镜像仓库</a:t>
            </a:r>
            <a:endParaRPr lang="en-US" altLang="zh-CN" dirty="0">
              <a:latin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600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20B2EE4-B04A-204D-86F4-1061C27F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780" y="359199"/>
            <a:ext cx="4356995" cy="60212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EDEA68-C958-8F44-B0A3-77EA2F466972}"/>
              </a:ext>
            </a:extLst>
          </p:cNvPr>
          <p:cNvSpPr txBox="1"/>
          <p:nvPr/>
        </p:nvSpPr>
        <p:spPr>
          <a:xfrm>
            <a:off x="2078656" y="6236970"/>
            <a:ext cx="7344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图片来源： </a:t>
            </a:r>
            <a:r>
              <a:rPr lang="zh-CN" altLang="en-US" sz="1200" dirty="0">
                <a:hlinkClick r:id="rId5"/>
              </a:rPr>
              <a:t>https://www.infoq.cn/article/docker-source-code-analysis-part1</a:t>
            </a:r>
            <a:endParaRPr lang="en-US" altLang="zh-CN" sz="1200" dirty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98131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D5B32A-4067-104F-BB12-64626D7EE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镜像核心技术：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Union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FS</a:t>
            </a:r>
            <a:endParaRPr kumimoji="0" lang="zh-CN" altLang="en-US" kern="1200" dirty="0">
              <a:solidFill>
                <a:srgbClr val="00A0E9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13EF6-35AD-664A-BCE0-5B0BDF983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34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3F31C-4C5E-0D47-AAF3-40BCEEF9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容器镜像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(Image)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D5716-525D-AB48-A309-5B7FA503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56" y="1417638"/>
            <a:ext cx="4947140" cy="4459634"/>
          </a:xfrm>
        </p:spPr>
        <p:txBody>
          <a:bodyPr/>
          <a:lstStyle/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原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Graph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Driver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，现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Storage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Driver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Image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可以推送到镜像仓库中集中存储和分发。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Image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是分层的，多个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Image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可以共享相同的基础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Layer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节省存储空间及下载时间。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基于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Union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技术：</a:t>
            </a:r>
            <a:r>
              <a:rPr lang="en-US" altLang="zh-CN" sz="1800" kern="1200" dirty="0" err="1">
                <a:ea typeface="Microsoft YaHei" panose="020B0503020204020204" pitchFamily="34" charset="-122"/>
                <a:sym typeface="Microsoft YaHei" panose="020B0503020204020204" pitchFamily="34" charset="-122"/>
              </a:rPr>
              <a:t>OverlayFS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800" kern="1200" dirty="0" err="1">
                <a:ea typeface="Microsoft YaHei" panose="020B0503020204020204" pitchFamily="34" charset="-122"/>
                <a:sym typeface="Microsoft YaHei" panose="020B0503020204020204" pitchFamily="34" charset="-122"/>
              </a:rPr>
              <a:t>DeviceMapper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AUFS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800" kern="1200" dirty="0" err="1">
                <a:ea typeface="Microsoft YaHei" panose="020B0503020204020204" pitchFamily="34" charset="-122"/>
                <a:sym typeface="Microsoft YaHei" panose="020B0503020204020204" pitchFamily="34" charset="-122"/>
              </a:rPr>
              <a:t>Btrfs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ZFS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VFS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等。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容器的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Root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构成：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738188" lvl="2" indent="-228600"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RO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层：来自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Image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Layer</a:t>
            </a:r>
          </a:p>
          <a:p>
            <a:pPr marL="738188" lvl="2" indent="-228600"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RW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层：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创建的临时目录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E40C1B-AF19-2543-A1A7-0791AC09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93" y="1610575"/>
            <a:ext cx="7025201" cy="28994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AD1D55-6214-B34F-89D8-A8041BBF5612}"/>
              </a:ext>
            </a:extLst>
          </p:cNvPr>
          <p:cNvSpPr txBox="1"/>
          <p:nvPr/>
        </p:nvSpPr>
        <p:spPr>
          <a:xfrm>
            <a:off x="6240016" y="4702973"/>
            <a:ext cx="3760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图片来源：</a:t>
            </a:r>
            <a:r>
              <a:rPr kumimoji="1" lang="en" altLang="zh-CN" sz="1200" dirty="0"/>
              <a:t> https://</a:t>
            </a:r>
            <a:r>
              <a:rPr kumimoji="1" lang="en" altLang="zh-CN" sz="1200" dirty="0" err="1"/>
              <a:t>morioh.com</a:t>
            </a:r>
            <a:r>
              <a:rPr kumimoji="1" lang="en" altLang="zh-CN" sz="1200" dirty="0"/>
              <a:t>/p/ec7919e061ae</a:t>
            </a:r>
            <a:r>
              <a:rPr kumimoji="1"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18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CB9CE-CC38-AB4F-9210-8649B9E3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OverlayFS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7D736-D40A-1B42-BBAD-FE9D1867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6064"/>
            <a:ext cx="10670976" cy="2062936"/>
          </a:xfrm>
        </p:spPr>
        <p:txBody>
          <a:bodyPr/>
          <a:lstStyle/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对应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的两种存储驱动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及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overlay2:</a:t>
            </a:r>
          </a:p>
          <a:p>
            <a:pPr lvl="1"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： 支持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3.18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以上内核，只支持一个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Upper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Dir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加一个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Lower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Dir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，这个限制导致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必须使用大量硬连接，从而加速</a:t>
            </a:r>
            <a:r>
              <a:rPr lang="en-US" altLang="zh-CN" sz="1800" kern="1200" dirty="0" err="1">
                <a:ea typeface="Microsoft YaHei" panose="020B0503020204020204" pitchFamily="34" charset="-122"/>
                <a:sym typeface="Microsoft YaHei" panose="020B0503020204020204" pitchFamily="34" charset="-122"/>
              </a:rPr>
              <a:t>inode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耗尽，所以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在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18.09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已废弃。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1"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Overlay2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：社区主推。支持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4.0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以上内核。支持多层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Lower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Layer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，优化了最初的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overlay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设计。</a:t>
            </a:r>
            <a:endParaRPr lang="en-US" altLang="zh-CN" sz="1800" kern="1200" dirty="0"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ea typeface="Microsoft YaHei" panose="020B0503020204020204" pitchFamily="34" charset="-122"/>
                <a:sym typeface="Microsoft YaHei" panose="020B0503020204020204" pitchFamily="34" charset="-122"/>
              </a:rPr>
              <a:t>OverlayFS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支持不同容器间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page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共享，内存使用效率高，性能高；大文件修改时需要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copy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up</a:t>
            </a:r>
            <a:r>
              <a:rPr lang="zh-CN" altLang="en-US" sz="1800" kern="1200" dirty="0">
                <a:ea typeface="Microsoft YaHei" panose="020B0503020204020204" pitchFamily="34" charset="-122"/>
                <a:sym typeface="Microsoft YaHei" panose="020B0503020204020204" pitchFamily="34" charset="-122"/>
              </a:rPr>
              <a:t>，有一些性能开销。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7FC51-F5D6-884E-9B5C-67FE816A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4252340"/>
            <a:ext cx="7488832" cy="20540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C7F747-77AE-4146-8E58-16C716EA2BFE}"/>
              </a:ext>
            </a:extLst>
          </p:cNvPr>
          <p:cNvSpPr txBox="1"/>
          <p:nvPr/>
        </p:nvSpPr>
        <p:spPr>
          <a:xfrm>
            <a:off x="2860760" y="6306363"/>
            <a:ext cx="566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图片来源：</a:t>
            </a:r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docs.docker.com</a:t>
            </a:r>
            <a:r>
              <a:rPr kumimoji="1" lang="en" altLang="zh-CN" sz="1200" dirty="0"/>
              <a:t>/storage/</a:t>
            </a:r>
            <a:r>
              <a:rPr kumimoji="1" lang="en" altLang="zh-CN" sz="1200" dirty="0" err="1"/>
              <a:t>storagedriver</a:t>
            </a:r>
            <a:r>
              <a:rPr kumimoji="1" lang="en" altLang="zh-CN" sz="1200" dirty="0"/>
              <a:t>/</a:t>
            </a:r>
            <a:r>
              <a:rPr kumimoji="1" lang="en" altLang="zh-CN" sz="1200" dirty="0" err="1"/>
              <a:t>overlayfs</a:t>
            </a:r>
            <a:r>
              <a:rPr kumimoji="1" lang="en" altLang="zh-CN" sz="1200" dirty="0"/>
              <a:t>-driver/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788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E210E-F0E9-2249-90BD-3578200F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DeviceMapper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BD5E45-6002-8747-82E9-51469A8D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80" y="1365683"/>
            <a:ext cx="5256584" cy="402860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D3857E5-C1F8-5548-B8EF-42E6490C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360084"/>
            <a:ext cx="6004520" cy="4525963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基于块设备的存储驱动（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18.09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废弃），使用快照技术模拟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Union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COW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技术提供不错的性能。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优点：支持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2.6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以上内核，老内核的最佳选择。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缺点：不稳定。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其他：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支持的第一个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UnionFS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19.03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开始废弃，只在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Ubuntu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上支持。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btrfs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等不赘述。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C17D3E-5A1F-ED4E-B875-EC0C3D30A7AD}"/>
              </a:ext>
            </a:extLst>
          </p:cNvPr>
          <p:cNvSpPr txBox="1"/>
          <p:nvPr/>
        </p:nvSpPr>
        <p:spPr>
          <a:xfrm>
            <a:off x="6089111" y="5353817"/>
            <a:ext cx="6102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图片来源：</a:t>
            </a:r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docs.docker.com</a:t>
            </a:r>
            <a:r>
              <a:rPr kumimoji="1" lang="en" altLang="zh-CN" sz="1200" dirty="0"/>
              <a:t>/storage/</a:t>
            </a:r>
            <a:r>
              <a:rPr kumimoji="1" lang="en" altLang="zh-CN" sz="1200" dirty="0" err="1"/>
              <a:t>storagedriver</a:t>
            </a:r>
            <a:r>
              <a:rPr kumimoji="1" lang="en" altLang="zh-CN" sz="1200" dirty="0"/>
              <a:t>/device-mapper-driver/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341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D5B32A-4067-104F-BB12-64626D7EE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运行时核心技术：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Namespace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&amp;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kern="1200" dirty="0" err="1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Cgroup</a:t>
            </a:r>
            <a:endParaRPr kumimoji="0" lang="zh-CN" altLang="en-US" kern="1200" dirty="0">
              <a:solidFill>
                <a:srgbClr val="00A0E9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13EF6-35AD-664A-BCE0-5B0BDF983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8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11C4D-EB96-EE40-A6FF-32741D14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Namespace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&amp;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Cgroup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E99EA-72E4-FA4A-BB80-1F45F8D7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依赖内核特性：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做隔离，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做资源配额。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Mount(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文件系统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PID(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视图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IPC(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进程间通信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网络协议栈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UTS(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主机名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cpuset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绑核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计算力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cpuacct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blkio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块设备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QoS)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memory(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devices(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设备访问控制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freezer(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进程暂停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pids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hugetlb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大页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net_cls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/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net_prio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/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rdma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容器是什么？ 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RootFS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提供）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配置（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image+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命令行提供）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，装在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Namespace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这个集装箱里，由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Cgroup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控制集装箱大小（软硬件资源）。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10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2009A-250D-2A4F-9F7A-9BF63D71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示例：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PID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Namespace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5CABB8-210D-1D42-B1B8-8451CAA1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138436"/>
            <a:ext cx="4604173" cy="3999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C47CB3-6C96-C549-994A-CC365D2F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33" y="1212591"/>
            <a:ext cx="6408712" cy="41214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3D609D-BAA8-F341-8275-31133AFC9242}"/>
              </a:ext>
            </a:extLst>
          </p:cNvPr>
          <p:cNvSpPr txBox="1"/>
          <p:nvPr/>
        </p:nvSpPr>
        <p:spPr>
          <a:xfrm>
            <a:off x="190406" y="5399242"/>
            <a:ext cx="6102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图片来源：</a:t>
            </a:r>
            <a:r>
              <a:rPr kumimoji="1" lang="en" altLang="zh-CN" sz="1200" dirty="0"/>
              <a:t>https://</a:t>
            </a:r>
            <a:r>
              <a:rPr kumimoji="1" lang="en" altLang="zh-CN" sz="1200" dirty="0" err="1"/>
              <a:t>blog.selectel.com</a:t>
            </a:r>
            <a:r>
              <a:rPr kumimoji="1" lang="en" altLang="zh-CN" sz="1200" dirty="0"/>
              <a:t>/containerization-mechanisms-namespaces/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048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—</a:t>
            </a:r>
            <a:r>
              <a:rPr lang="zh-CN" altLang="en-US" dirty="0"/>
              <a:t>张伟（花名：方寸）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>
          <a:xfrm>
            <a:off x="4158113" y="1373961"/>
            <a:ext cx="7642460" cy="5219344"/>
          </a:xfrm>
        </p:spPr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年硕士毕业于北京大学软件学院。</a:t>
            </a:r>
            <a:endParaRPr lang="en-US" altLang="zh-CN" dirty="0"/>
          </a:p>
          <a:p>
            <a:r>
              <a:rPr lang="en-US" altLang="zh-CN" dirty="0"/>
              <a:t>14~19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月工作于华为</a:t>
            </a:r>
            <a:r>
              <a:rPr lang="en-US" altLang="zh-CN" dirty="0"/>
              <a:t>2012</a:t>
            </a:r>
            <a:r>
              <a:rPr lang="zh-CN" altLang="en-US" dirty="0"/>
              <a:t>实验室，长期深耕容器与云计算领域。</a:t>
            </a:r>
            <a:endParaRPr lang="en-US" altLang="zh-CN" dirty="0"/>
          </a:p>
          <a:p>
            <a:r>
              <a:rPr lang="zh-CN" altLang="en-US" dirty="0"/>
              <a:t>曾经是</a:t>
            </a:r>
            <a:r>
              <a:rPr lang="en-US" altLang="zh-CN" dirty="0"/>
              <a:t>Docker</a:t>
            </a:r>
            <a:r>
              <a:rPr lang="zh-CN" altLang="en-US" dirty="0"/>
              <a:t>社区活跃开发者。</a:t>
            </a:r>
            <a:endParaRPr lang="en-US" altLang="zh-CN" dirty="0"/>
          </a:p>
          <a:p>
            <a:r>
              <a:rPr lang="zh-CN" altLang="en-US" dirty="0"/>
              <a:t>曾担任</a:t>
            </a:r>
            <a:r>
              <a:rPr lang="en-US" altLang="zh-CN" dirty="0"/>
              <a:t>Kata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架构委员会成员。</a:t>
            </a:r>
            <a:endParaRPr lang="en-US" altLang="zh-CN" dirty="0"/>
          </a:p>
          <a:p>
            <a:r>
              <a:rPr lang="en-US" altLang="zh-CN" dirty="0"/>
              <a:t>《docker</a:t>
            </a:r>
            <a:r>
              <a:rPr lang="zh-CN" altLang="en-US" dirty="0"/>
              <a:t>进阶与实战</a:t>
            </a:r>
            <a:r>
              <a:rPr lang="en-US" altLang="zh-CN" dirty="0"/>
              <a:t>》</a:t>
            </a:r>
            <a:r>
              <a:rPr lang="zh-CN" altLang="en-US" dirty="0"/>
              <a:t>作者之一。</a:t>
            </a:r>
            <a:endParaRPr lang="en-US" altLang="zh-CN" dirty="0"/>
          </a:p>
          <a:p>
            <a:r>
              <a:rPr lang="zh-CN" altLang="en-US" dirty="0"/>
              <a:t>目前工作于蚂蚁金服</a:t>
            </a:r>
            <a:r>
              <a:rPr lang="en-US" altLang="zh-CN" dirty="0"/>
              <a:t>-CTO</a:t>
            </a:r>
            <a:r>
              <a:rPr lang="zh-CN" altLang="en-US" dirty="0"/>
              <a:t>线</a:t>
            </a:r>
            <a:r>
              <a:rPr lang="en-US" altLang="zh-CN" dirty="0"/>
              <a:t>-</a:t>
            </a:r>
            <a:r>
              <a:rPr lang="zh-CN" altLang="en-US" dirty="0"/>
              <a:t>系统部，从事云原生安全相关工作。</a:t>
            </a: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7C8752-4046-7446-ADD4-753608773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948" y="1958255"/>
            <a:ext cx="4698693" cy="35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49440-E6B5-304A-B4AB-8E7D65E0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示例：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CPU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Cgroup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F673B2-B263-1B43-895B-30D133E97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001807"/>
            <a:ext cx="10972800" cy="327279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91C3A3-9959-1B48-A7C5-0F1B3AE57901}"/>
              </a:ext>
            </a:extLst>
          </p:cNvPr>
          <p:cNvSpPr txBox="1"/>
          <p:nvPr/>
        </p:nvSpPr>
        <p:spPr>
          <a:xfrm>
            <a:off x="609600" y="1268760"/>
            <a:ext cx="10513167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各</a:t>
            </a:r>
            <a:r>
              <a:rPr kumimoji="1" lang="en-US" altLang="zh-CN" dirty="0" err="1"/>
              <a:t>cgroup</a:t>
            </a:r>
            <a:r>
              <a:rPr kumimoji="1" lang="zh-CN" altLang="en-US" dirty="0"/>
              <a:t>及使用方式可查看内核文档：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" altLang="zh-CN" dirty="0"/>
              <a:t>https://</a:t>
            </a:r>
            <a:r>
              <a:rPr kumimoji="1" lang="en" altLang="zh-CN" dirty="0" err="1"/>
              <a:t>kernel.googlesource.com</a:t>
            </a:r>
            <a:r>
              <a:rPr kumimoji="1" lang="en" altLang="zh-CN" dirty="0"/>
              <a:t>/pub/</a:t>
            </a:r>
            <a:r>
              <a:rPr kumimoji="1" lang="en" altLang="zh-CN" dirty="0" err="1"/>
              <a:t>scm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linux</a:t>
            </a:r>
            <a:r>
              <a:rPr kumimoji="1" lang="en" altLang="zh-CN" dirty="0"/>
              <a:t>/kernel/git/</a:t>
            </a:r>
            <a:r>
              <a:rPr kumimoji="1" lang="en" altLang="zh-CN" dirty="0" err="1"/>
              <a:t>glommer</a:t>
            </a:r>
            <a:r>
              <a:rPr kumimoji="1" lang="en" altLang="zh-CN" dirty="0"/>
              <a:t>/</a:t>
            </a:r>
            <a:r>
              <a:rPr kumimoji="1" lang="en" altLang="zh-CN" dirty="0" err="1"/>
              <a:t>memcg</a:t>
            </a:r>
            <a:r>
              <a:rPr kumimoji="1" lang="en" altLang="zh-CN" dirty="0"/>
              <a:t>/+/</a:t>
            </a:r>
            <a:r>
              <a:rPr kumimoji="1" lang="en" altLang="zh-CN" dirty="0" err="1"/>
              <a:t>cpu_stat</a:t>
            </a:r>
            <a:r>
              <a:rPr kumimoji="1" lang="en" altLang="zh-CN" dirty="0"/>
              <a:t>/Documentation/</a:t>
            </a:r>
            <a:r>
              <a:rPr kumimoji="1" lang="en" altLang="zh-CN" dirty="0" err="1"/>
              <a:t>cgroups</a:t>
            </a:r>
            <a:r>
              <a:rPr kumimoji="1" lang="en" altLang="zh-CN" dirty="0"/>
              <a:t>/</a:t>
            </a:r>
            <a:r>
              <a:rPr kumimoji="1" lang="en" altLang="zh-CN" dirty="0" err="1"/>
              <a:t>cpu.txt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132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D5B32A-4067-104F-BB12-64626D7EE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Docker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执行引擎的架构演化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13EF6-35AD-664A-BCE0-5B0BDF983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5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BD9D6-6A6B-5B46-B391-CAA872A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执行引擎：</a:t>
            </a: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runc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诞生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19BA4-4EBC-6E44-8FD9-7227CEEE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37112"/>
            <a:ext cx="10972800" cy="168905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CoreOS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因为利益纠纷与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决裂，发布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竞品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rkt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持续投资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CoreOS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月：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Redhat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主导的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 Containers Initiative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）社区诞生，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libcontainer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成为第一版标准实现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runc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。地址：</a:t>
            </a:r>
            <a:r>
              <a:rPr lang="en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https://github.com/opencontainers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FB8D3F-CD8C-D141-9ADB-8FC81013C3B0}"/>
              </a:ext>
            </a:extLst>
          </p:cNvPr>
          <p:cNvSpPr>
            <a:spLocks/>
          </p:cNvSpPr>
          <p:nvPr/>
        </p:nvSpPr>
        <p:spPr bwMode="auto">
          <a:xfrm>
            <a:off x="767407" y="1459650"/>
            <a:ext cx="2538897" cy="2304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F45CF3-D4AB-1545-9FA2-F45D39C95D03}"/>
              </a:ext>
            </a:extLst>
          </p:cNvPr>
          <p:cNvSpPr/>
          <p:nvPr/>
        </p:nvSpPr>
        <p:spPr bwMode="auto">
          <a:xfrm>
            <a:off x="1448280" y="208189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Exec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Driver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539E8D-7EDF-8C43-8966-733E35595253}"/>
              </a:ext>
            </a:extLst>
          </p:cNvPr>
          <p:cNvSpPr/>
          <p:nvPr/>
        </p:nvSpPr>
        <p:spPr bwMode="auto">
          <a:xfrm>
            <a:off x="2231664" y="3177668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lxc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7605B0-0A01-FF46-9793-035020397363}"/>
              </a:ext>
            </a:extLst>
          </p:cNvPr>
          <p:cNvSpPr/>
          <p:nvPr/>
        </p:nvSpPr>
        <p:spPr bwMode="auto">
          <a:xfrm>
            <a:off x="827447" y="3170604"/>
            <a:ext cx="1340913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libcontainer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5C6177A-F911-E345-B5A6-7047B5696BB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 bwMode="auto">
          <a:xfrm>
            <a:off x="2168360" y="2430706"/>
            <a:ext cx="563948" cy="74696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EBB32D-4877-344A-8AC9-617DA916403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1497904" y="2430706"/>
            <a:ext cx="670456" cy="73989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E1DDEEF-1C1E-2F43-856C-2287683DDD41}"/>
              </a:ext>
            </a:extLst>
          </p:cNvPr>
          <p:cNvSpPr>
            <a:spLocks/>
          </p:cNvSpPr>
          <p:nvPr/>
        </p:nvSpPr>
        <p:spPr bwMode="auto">
          <a:xfrm>
            <a:off x="7896200" y="1454866"/>
            <a:ext cx="2520280" cy="1254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94C4FC-DE62-9D48-BB66-682FB8558496}"/>
              </a:ext>
            </a:extLst>
          </p:cNvPr>
          <p:cNvSpPr/>
          <p:nvPr/>
        </p:nvSpPr>
        <p:spPr bwMode="auto">
          <a:xfrm>
            <a:off x="8112224" y="3170444"/>
            <a:ext cx="2088232" cy="5950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libcontainer</a:t>
            </a: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659C5D9-2421-7B41-A2F5-0E230C73CE69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9156340" y="2708920"/>
            <a:ext cx="0" cy="46152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50865E4-F690-D44D-B6CD-5722A12A862F}"/>
              </a:ext>
            </a:extLst>
          </p:cNvPr>
          <p:cNvSpPr>
            <a:spLocks/>
          </p:cNvSpPr>
          <p:nvPr/>
        </p:nvSpPr>
        <p:spPr bwMode="auto">
          <a:xfrm>
            <a:off x="4282480" y="1454866"/>
            <a:ext cx="2677609" cy="23044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8AE0A62-3382-C64B-A44F-81425075F004}"/>
              </a:ext>
            </a:extLst>
          </p:cNvPr>
          <p:cNvSpPr/>
          <p:nvPr/>
        </p:nvSpPr>
        <p:spPr bwMode="auto">
          <a:xfrm>
            <a:off x="4984781" y="208189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Exec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Driver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910284-8BF7-3B4A-8507-756AF21624EE}"/>
              </a:ext>
            </a:extLst>
          </p:cNvPr>
          <p:cNvSpPr/>
          <p:nvPr/>
        </p:nvSpPr>
        <p:spPr bwMode="auto">
          <a:xfrm>
            <a:off x="5807700" y="3146147"/>
            <a:ext cx="1001287" cy="348813"/>
          </a:xfrm>
          <a:prstGeom prst="rect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lxc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E8986BB-01BE-CD41-88C4-92C683C0A154}"/>
              </a:ext>
            </a:extLst>
          </p:cNvPr>
          <p:cNvSpPr/>
          <p:nvPr/>
        </p:nvSpPr>
        <p:spPr bwMode="auto">
          <a:xfrm>
            <a:off x="4381728" y="3165820"/>
            <a:ext cx="127487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libcontainer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6FC40F5B-7BB6-7D46-826E-13D11EA9167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 bwMode="auto">
          <a:xfrm>
            <a:off x="5704861" y="2430706"/>
            <a:ext cx="603483" cy="71544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77F6669-C809-6B46-BB1C-66947A36391A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 bwMode="auto">
          <a:xfrm flipH="1">
            <a:off x="5019163" y="2430706"/>
            <a:ext cx="685698" cy="73511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9" name="右箭头 38">
            <a:extLst>
              <a:ext uri="{FF2B5EF4-FFF2-40B4-BE49-F238E27FC236}">
                <a16:creationId xmlns:a16="http://schemas.microsoft.com/office/drawing/2014/main" id="{DDEF995A-C0B9-0F43-AF48-64B027AA6824}"/>
              </a:ext>
            </a:extLst>
          </p:cNvPr>
          <p:cNvSpPr/>
          <p:nvPr/>
        </p:nvSpPr>
        <p:spPr bwMode="auto">
          <a:xfrm>
            <a:off x="3426495" y="2240476"/>
            <a:ext cx="735796" cy="4684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rgbClr val="000000"/>
              </a:solidFill>
              <a:latin typeface="Microsoft YaHei" charset="0"/>
              <a:ea typeface="宋体" charset="0"/>
              <a:sym typeface="Microsoft YaHei" charset="0"/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70BB0D55-8C84-1242-97FA-D2A70BBC6A43}"/>
              </a:ext>
            </a:extLst>
          </p:cNvPr>
          <p:cNvSpPr/>
          <p:nvPr/>
        </p:nvSpPr>
        <p:spPr bwMode="auto">
          <a:xfrm>
            <a:off x="7060246" y="2224709"/>
            <a:ext cx="735796" cy="4684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rgbClr val="000000"/>
              </a:solidFill>
              <a:latin typeface="Microsoft YaHei" charset="0"/>
              <a:ea typeface="宋体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3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OCI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社区的意义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A342-7649-8B46-915B-8945D69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8" y="1446238"/>
            <a:ext cx="3283951" cy="495251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最重要的意义在于容器接口标准化，有稳定的开源生态，不会被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垄断。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社区核心项目：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Runc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Runtime-spec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Image-spec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Distribution-spec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Runtime-tools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Image-tools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2F800-89A5-3C41-9817-CCF10676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021" y="1940740"/>
            <a:ext cx="4824536" cy="1768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0E910C-9187-BE44-8B1A-39B2CE54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979" y="3665702"/>
            <a:ext cx="4832578" cy="2038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BF82D-0607-6A46-8054-F9B1F3D0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949799"/>
            <a:ext cx="3512050" cy="3710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44F54E7-9438-644A-AC27-44DC12137AFC}"/>
                  </a:ext>
                </a:extLst>
              </p14:cNvPr>
              <p14:cNvContentPartPr/>
              <p14:nvPr/>
            </p14:nvContentPartPr>
            <p14:xfrm>
              <a:off x="4327916" y="3067661"/>
              <a:ext cx="2554560" cy="658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44F54E7-9438-644A-AC27-44DC12137A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8916" y="3058661"/>
                <a:ext cx="2572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FD69589-B12A-EB49-A1AD-6848202C15CA}"/>
                  </a:ext>
                </a:extLst>
              </p14:cNvPr>
              <p14:cNvContentPartPr/>
              <p14:nvPr/>
            </p14:nvContentPartPr>
            <p14:xfrm>
              <a:off x="3630347" y="5040038"/>
              <a:ext cx="1199160" cy="126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FD69589-B12A-EB49-A1AD-6848202C15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1344" y="5031038"/>
                <a:ext cx="1216805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39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执行引擎：</a:t>
            </a: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containerd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的诞生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A342-7649-8B46-915B-8945D69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9" y="1244735"/>
            <a:ext cx="5684423" cy="508661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的诞生：最初是为了解决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daemon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热升级过程中必须重启容器的痛点。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热升级解决方法：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增加了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-shim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这一层，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-shim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很小，只负责监控容器生命周期，不需要重启。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之上的组件重启之后，容器会被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接管。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年加入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Native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Computing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Foundation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Foundation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于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日创办并主导。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DDFF70-C24E-2C41-BA52-F46523428FC8}"/>
              </a:ext>
            </a:extLst>
          </p:cNvPr>
          <p:cNvSpPr>
            <a:spLocks/>
          </p:cNvSpPr>
          <p:nvPr/>
        </p:nvSpPr>
        <p:spPr bwMode="auto">
          <a:xfrm>
            <a:off x="7251898" y="1244735"/>
            <a:ext cx="2520280" cy="4619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2BC5F3-EBE9-6B46-91BD-B7B23BEB4AF2}"/>
              </a:ext>
            </a:extLst>
          </p:cNvPr>
          <p:cNvSpPr>
            <a:spLocks/>
          </p:cNvSpPr>
          <p:nvPr/>
        </p:nvSpPr>
        <p:spPr bwMode="auto">
          <a:xfrm>
            <a:off x="7248128" y="2204864"/>
            <a:ext cx="2520280" cy="4619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535C58-9007-3840-A8A1-CD65CCF3BB09}"/>
              </a:ext>
            </a:extLst>
          </p:cNvPr>
          <p:cNvSpPr>
            <a:spLocks/>
          </p:cNvSpPr>
          <p:nvPr/>
        </p:nvSpPr>
        <p:spPr bwMode="auto">
          <a:xfrm>
            <a:off x="6168008" y="5151299"/>
            <a:ext cx="2520280" cy="461966"/>
          </a:xfrm>
          <a:prstGeom prst="rect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4E273A-885B-EC44-A444-9BC204223725}"/>
              </a:ext>
            </a:extLst>
          </p:cNvPr>
          <p:cNvSpPr>
            <a:spLocks/>
          </p:cNvSpPr>
          <p:nvPr/>
        </p:nvSpPr>
        <p:spPr bwMode="auto">
          <a:xfrm>
            <a:off x="6168008" y="3216115"/>
            <a:ext cx="2520280" cy="4619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-shim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8FDF95-F852-294E-A126-183631FD45F9}"/>
              </a:ext>
            </a:extLst>
          </p:cNvPr>
          <p:cNvSpPr>
            <a:spLocks/>
          </p:cNvSpPr>
          <p:nvPr/>
        </p:nvSpPr>
        <p:spPr bwMode="auto">
          <a:xfrm>
            <a:off x="6168008" y="3996384"/>
            <a:ext cx="2520280" cy="1016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</a:t>
            </a:r>
          </a:p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Process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046522-6814-D344-B892-732E3B049E1E}"/>
              </a:ext>
            </a:extLst>
          </p:cNvPr>
          <p:cNvSpPr>
            <a:spLocks/>
          </p:cNvSpPr>
          <p:nvPr/>
        </p:nvSpPr>
        <p:spPr bwMode="auto">
          <a:xfrm>
            <a:off x="9332150" y="5133201"/>
            <a:ext cx="2520280" cy="461966"/>
          </a:xfrm>
          <a:prstGeom prst="rect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2F3365-A3A9-8B44-91CA-ACD148973568}"/>
              </a:ext>
            </a:extLst>
          </p:cNvPr>
          <p:cNvSpPr>
            <a:spLocks/>
          </p:cNvSpPr>
          <p:nvPr/>
        </p:nvSpPr>
        <p:spPr bwMode="auto">
          <a:xfrm>
            <a:off x="9332150" y="3198017"/>
            <a:ext cx="2520280" cy="4619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-shim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274FEC-A1F5-C34C-B062-C610AAFF82C6}"/>
              </a:ext>
            </a:extLst>
          </p:cNvPr>
          <p:cNvSpPr>
            <a:spLocks/>
          </p:cNvSpPr>
          <p:nvPr/>
        </p:nvSpPr>
        <p:spPr bwMode="auto">
          <a:xfrm>
            <a:off x="9332150" y="3978286"/>
            <a:ext cx="2520280" cy="1016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</a:t>
            </a:r>
          </a:p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Process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4787073-F26A-1944-8D9B-A42CBE66CD49}"/>
              </a:ext>
            </a:extLst>
          </p:cNvPr>
          <p:cNvCxnSpPr>
            <a:stCxn id="8" idx="2"/>
            <a:endCxn id="9" idx="0"/>
          </p:cNvCxnSpPr>
          <p:nvPr/>
        </p:nvCxnSpPr>
        <p:spPr bwMode="auto">
          <a:xfrm flipH="1">
            <a:off x="8508268" y="1706701"/>
            <a:ext cx="3770" cy="49816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DA48D45-4151-6A48-B7EC-C63699EA8E70}"/>
              </a:ext>
            </a:extLst>
          </p:cNvPr>
          <p:cNvCxnSpPr>
            <a:stCxn id="9" idx="2"/>
            <a:endCxn id="12" idx="0"/>
          </p:cNvCxnSpPr>
          <p:nvPr/>
        </p:nvCxnSpPr>
        <p:spPr bwMode="auto">
          <a:xfrm flipH="1">
            <a:off x="7428148" y="2666830"/>
            <a:ext cx="1080120" cy="54928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21EDBE5-660C-484B-B21F-A313065FE87A}"/>
              </a:ext>
            </a:extLst>
          </p:cNvPr>
          <p:cNvCxnSpPr>
            <a:stCxn id="12" idx="2"/>
            <a:endCxn id="13" idx="0"/>
          </p:cNvCxnSpPr>
          <p:nvPr/>
        </p:nvCxnSpPr>
        <p:spPr bwMode="auto">
          <a:xfrm>
            <a:off x="7428148" y="3678081"/>
            <a:ext cx="0" cy="3183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7DF53D2-F863-E742-8418-7F2CB8A11C14}"/>
              </a:ext>
            </a:extLst>
          </p:cNvPr>
          <p:cNvCxnSpPr>
            <a:stCxn id="9" idx="2"/>
            <a:endCxn id="15" idx="0"/>
          </p:cNvCxnSpPr>
          <p:nvPr/>
        </p:nvCxnSpPr>
        <p:spPr bwMode="auto">
          <a:xfrm>
            <a:off x="8508268" y="2666830"/>
            <a:ext cx="2084022" cy="53118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D4372D3-9FF4-EF45-992A-6EE41D559711}"/>
              </a:ext>
            </a:extLst>
          </p:cNvPr>
          <p:cNvCxnSpPr>
            <a:stCxn id="15" idx="2"/>
            <a:endCxn id="16" idx="0"/>
          </p:cNvCxnSpPr>
          <p:nvPr/>
        </p:nvCxnSpPr>
        <p:spPr bwMode="auto">
          <a:xfrm>
            <a:off x="10592290" y="3659983"/>
            <a:ext cx="0" cy="3183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2084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D5B32A-4067-104F-BB12-64626D7EE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Docker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网络方案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613EF6-35AD-664A-BCE0-5B0BDF983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66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CNM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网络模型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A342-7649-8B46-915B-8945D69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70" y="1244735"/>
            <a:ext cx="5198368" cy="4525963"/>
          </a:xfrm>
        </p:spPr>
        <p:txBody>
          <a:bodyPr/>
          <a:lstStyle/>
          <a:p>
            <a:pPr marL="457200" lvl="1" indent="0">
              <a:buNone/>
            </a:pPr>
            <a:endParaRPr lang="en-US" altLang="zh-CN" sz="1600" dirty="0"/>
          </a:p>
          <a:p>
            <a:pPr lvl="1"/>
            <a:endParaRPr lang="en-US" altLang="zh-CN" sz="16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7EB36786-EED1-4E47-B7D8-7FD9669711CF}"/>
              </a:ext>
            </a:extLst>
          </p:cNvPr>
          <p:cNvSpPr txBox="1">
            <a:spLocks/>
          </p:cNvSpPr>
          <p:nvPr/>
        </p:nvSpPr>
        <p:spPr>
          <a:xfrm>
            <a:off x="339569" y="1244735"/>
            <a:ext cx="11157031" cy="1392177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收购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Socketplane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之后，采纳了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Cisco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提出的方案，基于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CNM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模型实现了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Libnetwork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Bridge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iptables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vxlan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等技术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1B13A-216B-1542-995E-237959D9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14" y="3661473"/>
            <a:ext cx="6245448" cy="24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4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35199D4-2EE5-0A4D-9EDE-39F75164BBE7}"/>
              </a:ext>
            </a:extLst>
          </p:cNvPr>
          <p:cNvSpPr>
            <a:spLocks/>
          </p:cNvSpPr>
          <p:nvPr/>
        </p:nvSpPr>
        <p:spPr bwMode="auto">
          <a:xfrm>
            <a:off x="6219387" y="674057"/>
            <a:ext cx="3621030" cy="21484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Host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4255A22-8EC5-CF47-8A53-8C6F5A48C07C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+mj-lt"/>
                <a:ea typeface="+mj-ea"/>
                <a:cs typeface="+mj-cs"/>
                <a:sym typeface="Microsoft Sans Serif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9pPr>
          </a:lstStyle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几种网络形态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6B6296C-DA1B-CB44-91E8-6AC91B4994CC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4406280" cy="3268960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Libnetwork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支持的几种网络：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Bridge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：容器有单独的子网。依赖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iptables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访问外部。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：容器共享主机网络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：多个容器共享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：无网络。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Overlay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：支持构建跨主机网络。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可选流程 6">
            <a:extLst>
              <a:ext uri="{FF2B5EF4-FFF2-40B4-BE49-F238E27FC236}">
                <a16:creationId xmlns:a16="http://schemas.microsoft.com/office/drawing/2014/main" id="{9F077917-D9B1-0049-A629-70C8DA7D36B4}"/>
              </a:ext>
            </a:extLst>
          </p:cNvPr>
          <p:cNvSpPr/>
          <p:nvPr/>
        </p:nvSpPr>
        <p:spPr bwMode="auto">
          <a:xfrm>
            <a:off x="6539808" y="1030904"/>
            <a:ext cx="1152128" cy="53009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Container1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8" name="可选流程 7">
            <a:extLst>
              <a:ext uri="{FF2B5EF4-FFF2-40B4-BE49-F238E27FC236}">
                <a16:creationId xmlns:a16="http://schemas.microsoft.com/office/drawing/2014/main" id="{4262B1AF-B6A3-524E-A570-9D54E0F05BCD}"/>
              </a:ext>
            </a:extLst>
          </p:cNvPr>
          <p:cNvSpPr/>
          <p:nvPr/>
        </p:nvSpPr>
        <p:spPr bwMode="auto">
          <a:xfrm>
            <a:off x="7784060" y="2752954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eth0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CA4DE5-208C-504E-A603-B276BC7AF98A}"/>
              </a:ext>
            </a:extLst>
          </p:cNvPr>
          <p:cNvSpPr/>
          <p:nvPr/>
        </p:nvSpPr>
        <p:spPr bwMode="auto">
          <a:xfrm>
            <a:off x="6536115" y="2178623"/>
            <a:ext cx="3056400" cy="281540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Linux</a:t>
            </a:r>
            <a:r>
              <a: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Bridge</a:t>
            </a:r>
          </a:p>
        </p:txBody>
      </p:sp>
      <p:sp>
        <p:nvSpPr>
          <p:cNvPr id="10" name="可选流程 9">
            <a:extLst>
              <a:ext uri="{FF2B5EF4-FFF2-40B4-BE49-F238E27FC236}">
                <a16:creationId xmlns:a16="http://schemas.microsoft.com/office/drawing/2014/main" id="{3130EFF5-299B-F945-82EE-D7A47192E423}"/>
              </a:ext>
            </a:extLst>
          </p:cNvPr>
          <p:cNvSpPr/>
          <p:nvPr/>
        </p:nvSpPr>
        <p:spPr bwMode="auto">
          <a:xfrm>
            <a:off x="6787709" y="2023435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veth</a:t>
            </a:r>
            <a:endParaRPr lang="en-US" altLang="zh-CN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11" name="可选流程 10">
            <a:extLst>
              <a:ext uri="{FF2B5EF4-FFF2-40B4-BE49-F238E27FC236}">
                <a16:creationId xmlns:a16="http://schemas.microsoft.com/office/drawing/2014/main" id="{84A1AE95-FA82-374F-BDBD-DC491EEFA00F}"/>
              </a:ext>
            </a:extLst>
          </p:cNvPr>
          <p:cNvSpPr/>
          <p:nvPr/>
        </p:nvSpPr>
        <p:spPr bwMode="auto">
          <a:xfrm>
            <a:off x="6787709" y="1478411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eth0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1E9D773-6CBD-EF42-9A83-455E59A87001}"/>
              </a:ext>
            </a:extLst>
          </p:cNvPr>
          <p:cNvCxnSpPr>
            <a:stCxn id="11" idx="2"/>
            <a:endCxn id="10" idx="0"/>
          </p:cNvCxnSpPr>
          <p:nvPr/>
        </p:nvCxnSpPr>
        <p:spPr bwMode="auto">
          <a:xfrm>
            <a:off x="7115873" y="1779203"/>
            <a:ext cx="0" cy="2442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CF40DAC-8A49-2D47-9CEC-37257EF19A89}"/>
              </a:ext>
            </a:extLst>
          </p:cNvPr>
          <p:cNvCxnSpPr>
            <a:stCxn id="8" idx="0"/>
          </p:cNvCxnSpPr>
          <p:nvPr/>
        </p:nvCxnSpPr>
        <p:spPr bwMode="auto">
          <a:xfrm flipV="1">
            <a:off x="8112224" y="2426455"/>
            <a:ext cx="0" cy="32649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4" name="可选流程 13">
            <a:extLst>
              <a:ext uri="{FF2B5EF4-FFF2-40B4-BE49-F238E27FC236}">
                <a16:creationId xmlns:a16="http://schemas.microsoft.com/office/drawing/2014/main" id="{D10512FE-ED21-9C4C-ADCF-D60688EE9FCF}"/>
              </a:ext>
            </a:extLst>
          </p:cNvPr>
          <p:cNvSpPr/>
          <p:nvPr/>
        </p:nvSpPr>
        <p:spPr bwMode="auto">
          <a:xfrm>
            <a:off x="8440387" y="1015888"/>
            <a:ext cx="1152128" cy="53009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Container1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15" name="可选流程 14">
            <a:extLst>
              <a:ext uri="{FF2B5EF4-FFF2-40B4-BE49-F238E27FC236}">
                <a16:creationId xmlns:a16="http://schemas.microsoft.com/office/drawing/2014/main" id="{B2BE6A3D-7FC1-2541-8CBC-443944DBE746}"/>
              </a:ext>
            </a:extLst>
          </p:cNvPr>
          <p:cNvSpPr/>
          <p:nvPr/>
        </p:nvSpPr>
        <p:spPr bwMode="auto">
          <a:xfrm>
            <a:off x="8688288" y="2008419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veth</a:t>
            </a:r>
            <a:endParaRPr lang="en-US" altLang="zh-CN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16" name="可选流程 15">
            <a:extLst>
              <a:ext uri="{FF2B5EF4-FFF2-40B4-BE49-F238E27FC236}">
                <a16:creationId xmlns:a16="http://schemas.microsoft.com/office/drawing/2014/main" id="{2F093598-0E7F-E24A-B331-BA790E430D42}"/>
              </a:ext>
            </a:extLst>
          </p:cNvPr>
          <p:cNvSpPr/>
          <p:nvPr/>
        </p:nvSpPr>
        <p:spPr bwMode="auto">
          <a:xfrm>
            <a:off x="8688288" y="1463395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eth0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26E946B-1CAF-B94D-B43A-2CF58F607BB1}"/>
              </a:ext>
            </a:extLst>
          </p:cNvPr>
          <p:cNvCxnSpPr>
            <a:stCxn id="16" idx="2"/>
            <a:endCxn id="15" idx="0"/>
          </p:cNvCxnSpPr>
          <p:nvPr/>
        </p:nvCxnSpPr>
        <p:spPr bwMode="auto">
          <a:xfrm>
            <a:off x="9016452" y="1764187"/>
            <a:ext cx="0" cy="2442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0F7E943-11E9-6B48-BAFF-C471342CA406}"/>
              </a:ext>
            </a:extLst>
          </p:cNvPr>
          <p:cNvSpPr>
            <a:spLocks/>
          </p:cNvSpPr>
          <p:nvPr/>
        </p:nvSpPr>
        <p:spPr bwMode="auto">
          <a:xfrm>
            <a:off x="5015880" y="3429000"/>
            <a:ext cx="3621030" cy="2413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Host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19" name="可选流程 18">
            <a:extLst>
              <a:ext uri="{FF2B5EF4-FFF2-40B4-BE49-F238E27FC236}">
                <a16:creationId xmlns:a16="http://schemas.microsoft.com/office/drawing/2014/main" id="{5913C52F-F12E-6C4C-B222-443A0AF74D8C}"/>
              </a:ext>
            </a:extLst>
          </p:cNvPr>
          <p:cNvSpPr/>
          <p:nvPr/>
        </p:nvSpPr>
        <p:spPr bwMode="auto">
          <a:xfrm>
            <a:off x="5167299" y="4662716"/>
            <a:ext cx="3376937" cy="87860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Net</a:t>
            </a:r>
            <a:r>
              <a: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Namespace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20" name="可选流程 19">
            <a:extLst>
              <a:ext uri="{FF2B5EF4-FFF2-40B4-BE49-F238E27FC236}">
                <a16:creationId xmlns:a16="http://schemas.microsoft.com/office/drawing/2014/main" id="{5080879E-B903-1441-8EF6-32BE2214D4E5}"/>
              </a:ext>
            </a:extLst>
          </p:cNvPr>
          <p:cNvSpPr/>
          <p:nvPr/>
        </p:nvSpPr>
        <p:spPr bwMode="auto">
          <a:xfrm>
            <a:off x="5336301" y="3785847"/>
            <a:ext cx="1152128" cy="53009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Container1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8333B6-59C8-A741-84FE-84F21B086185}"/>
              </a:ext>
            </a:extLst>
          </p:cNvPr>
          <p:cNvSpPr/>
          <p:nvPr/>
        </p:nvSpPr>
        <p:spPr bwMode="auto">
          <a:xfrm>
            <a:off x="5332608" y="4933566"/>
            <a:ext cx="3056400" cy="281540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Br0</a:t>
            </a:r>
          </a:p>
        </p:txBody>
      </p:sp>
      <p:sp>
        <p:nvSpPr>
          <p:cNvPr id="22" name="可选流程 21">
            <a:extLst>
              <a:ext uri="{FF2B5EF4-FFF2-40B4-BE49-F238E27FC236}">
                <a16:creationId xmlns:a16="http://schemas.microsoft.com/office/drawing/2014/main" id="{91C71DE8-C6FE-CB45-8894-ACA30851FC38}"/>
              </a:ext>
            </a:extLst>
          </p:cNvPr>
          <p:cNvSpPr/>
          <p:nvPr/>
        </p:nvSpPr>
        <p:spPr bwMode="auto">
          <a:xfrm>
            <a:off x="5584202" y="4778378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veth</a:t>
            </a:r>
            <a:endParaRPr lang="en-US" altLang="zh-CN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23" name="可选流程 22">
            <a:extLst>
              <a:ext uri="{FF2B5EF4-FFF2-40B4-BE49-F238E27FC236}">
                <a16:creationId xmlns:a16="http://schemas.microsoft.com/office/drawing/2014/main" id="{11E5FEC1-9467-B34A-A837-DF35D9CEB294}"/>
              </a:ext>
            </a:extLst>
          </p:cNvPr>
          <p:cNvSpPr/>
          <p:nvPr/>
        </p:nvSpPr>
        <p:spPr bwMode="auto">
          <a:xfrm>
            <a:off x="5584202" y="4233354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eth0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2F5983CA-F7AF-594A-BDC8-1138D61A783C}"/>
              </a:ext>
            </a:extLst>
          </p:cNvPr>
          <p:cNvCxnSpPr>
            <a:stCxn id="23" idx="2"/>
            <a:endCxn id="22" idx="0"/>
          </p:cNvCxnSpPr>
          <p:nvPr/>
        </p:nvCxnSpPr>
        <p:spPr bwMode="auto">
          <a:xfrm>
            <a:off x="5912366" y="4534146"/>
            <a:ext cx="0" cy="2442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可选流程 24">
            <a:extLst>
              <a:ext uri="{FF2B5EF4-FFF2-40B4-BE49-F238E27FC236}">
                <a16:creationId xmlns:a16="http://schemas.microsoft.com/office/drawing/2014/main" id="{5C5A0CC3-8790-3342-AA29-556C5872EE00}"/>
              </a:ext>
            </a:extLst>
          </p:cNvPr>
          <p:cNvSpPr/>
          <p:nvPr/>
        </p:nvSpPr>
        <p:spPr bwMode="auto">
          <a:xfrm>
            <a:off x="7236880" y="3770831"/>
            <a:ext cx="1152128" cy="53009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Container1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26" name="可选流程 25">
            <a:extLst>
              <a:ext uri="{FF2B5EF4-FFF2-40B4-BE49-F238E27FC236}">
                <a16:creationId xmlns:a16="http://schemas.microsoft.com/office/drawing/2014/main" id="{CA315B62-F8D7-0943-8AE6-35DDB8A3B694}"/>
              </a:ext>
            </a:extLst>
          </p:cNvPr>
          <p:cNvSpPr/>
          <p:nvPr/>
        </p:nvSpPr>
        <p:spPr bwMode="auto">
          <a:xfrm>
            <a:off x="7484781" y="4763362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veth</a:t>
            </a:r>
            <a:endParaRPr lang="en-US" altLang="zh-CN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27" name="可选流程 26">
            <a:extLst>
              <a:ext uri="{FF2B5EF4-FFF2-40B4-BE49-F238E27FC236}">
                <a16:creationId xmlns:a16="http://schemas.microsoft.com/office/drawing/2014/main" id="{BBFF19F2-0426-4D45-8322-D6172BD5A8FA}"/>
              </a:ext>
            </a:extLst>
          </p:cNvPr>
          <p:cNvSpPr/>
          <p:nvPr/>
        </p:nvSpPr>
        <p:spPr bwMode="auto">
          <a:xfrm>
            <a:off x="7484781" y="4218338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eth0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BF372F9-5710-104C-BEA7-515A40028B58}"/>
              </a:ext>
            </a:extLst>
          </p:cNvPr>
          <p:cNvCxnSpPr>
            <a:stCxn id="27" idx="2"/>
            <a:endCxn id="26" idx="0"/>
          </p:cNvCxnSpPr>
          <p:nvPr/>
        </p:nvCxnSpPr>
        <p:spPr bwMode="auto">
          <a:xfrm>
            <a:off x="7812945" y="4519130"/>
            <a:ext cx="0" cy="2442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可选流程 28">
            <a:extLst>
              <a:ext uri="{FF2B5EF4-FFF2-40B4-BE49-F238E27FC236}">
                <a16:creationId xmlns:a16="http://schemas.microsoft.com/office/drawing/2014/main" id="{BBF6245F-C694-1E47-B26C-4996841F2203}"/>
              </a:ext>
            </a:extLst>
          </p:cNvPr>
          <p:cNvSpPr/>
          <p:nvPr/>
        </p:nvSpPr>
        <p:spPr bwMode="auto">
          <a:xfrm>
            <a:off x="6580553" y="5132392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vxlan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:</a:t>
            </a:r>
            <a:r>
              <a: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1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9F3D2D-080E-AD42-9563-A91B61EDCE5E}"/>
              </a:ext>
            </a:extLst>
          </p:cNvPr>
          <p:cNvSpPr>
            <a:spLocks/>
          </p:cNvSpPr>
          <p:nvPr/>
        </p:nvSpPr>
        <p:spPr bwMode="auto">
          <a:xfrm>
            <a:off x="9016452" y="3429000"/>
            <a:ext cx="1976092" cy="2413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Host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31" name="可选流程 30">
            <a:extLst>
              <a:ext uri="{FF2B5EF4-FFF2-40B4-BE49-F238E27FC236}">
                <a16:creationId xmlns:a16="http://schemas.microsoft.com/office/drawing/2014/main" id="{A7D24BF2-FCCC-C44D-BC06-C5135A3E93DC}"/>
              </a:ext>
            </a:extLst>
          </p:cNvPr>
          <p:cNvSpPr/>
          <p:nvPr/>
        </p:nvSpPr>
        <p:spPr bwMode="auto">
          <a:xfrm>
            <a:off x="9167872" y="4662716"/>
            <a:ext cx="1536640" cy="87860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Net</a:t>
            </a:r>
            <a:r>
              <a: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Namespace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32" name="可选流程 31">
            <a:extLst>
              <a:ext uri="{FF2B5EF4-FFF2-40B4-BE49-F238E27FC236}">
                <a16:creationId xmlns:a16="http://schemas.microsoft.com/office/drawing/2014/main" id="{363BF9A3-B114-8545-BF5E-BBC872F10252}"/>
              </a:ext>
            </a:extLst>
          </p:cNvPr>
          <p:cNvSpPr/>
          <p:nvPr/>
        </p:nvSpPr>
        <p:spPr bwMode="auto">
          <a:xfrm>
            <a:off x="9336873" y="3785847"/>
            <a:ext cx="1152128" cy="53009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Container1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5C500D6-8650-AF41-B822-673B3E540F35}"/>
              </a:ext>
            </a:extLst>
          </p:cNvPr>
          <p:cNvSpPr/>
          <p:nvPr/>
        </p:nvSpPr>
        <p:spPr bwMode="auto">
          <a:xfrm>
            <a:off x="9333180" y="4933566"/>
            <a:ext cx="1083296" cy="281540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Br0</a:t>
            </a:r>
          </a:p>
        </p:txBody>
      </p:sp>
      <p:sp>
        <p:nvSpPr>
          <p:cNvPr id="34" name="可选流程 33">
            <a:extLst>
              <a:ext uri="{FF2B5EF4-FFF2-40B4-BE49-F238E27FC236}">
                <a16:creationId xmlns:a16="http://schemas.microsoft.com/office/drawing/2014/main" id="{BC518BEE-A4A0-0B47-AB73-2546B1F5211D}"/>
              </a:ext>
            </a:extLst>
          </p:cNvPr>
          <p:cNvSpPr/>
          <p:nvPr/>
        </p:nvSpPr>
        <p:spPr bwMode="auto">
          <a:xfrm>
            <a:off x="9584774" y="4778378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veth</a:t>
            </a:r>
            <a:endParaRPr lang="en-US" altLang="zh-CN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sp>
        <p:nvSpPr>
          <p:cNvPr id="35" name="可选流程 34">
            <a:extLst>
              <a:ext uri="{FF2B5EF4-FFF2-40B4-BE49-F238E27FC236}">
                <a16:creationId xmlns:a16="http://schemas.microsoft.com/office/drawing/2014/main" id="{079B471A-CDDD-DE41-A49E-6675B3F85743}"/>
              </a:ext>
            </a:extLst>
          </p:cNvPr>
          <p:cNvSpPr/>
          <p:nvPr/>
        </p:nvSpPr>
        <p:spPr bwMode="auto">
          <a:xfrm>
            <a:off x="9584774" y="4233354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eth0</a:t>
            </a:r>
            <a:endParaRPr lang="zh-CN" altLang="en-US" sz="1100" dirty="0">
              <a:solidFill>
                <a:srgbClr val="000000"/>
              </a:solidFill>
              <a:ea typeface="宋体" charset="0"/>
              <a:sym typeface="Microsoft YaHei" charset="0"/>
            </a:endParaRP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B703A90-F047-4047-AD18-9D4D613A36ED}"/>
              </a:ext>
            </a:extLst>
          </p:cNvPr>
          <p:cNvCxnSpPr>
            <a:stCxn id="35" idx="2"/>
            <a:endCxn id="34" idx="0"/>
          </p:cNvCxnSpPr>
          <p:nvPr/>
        </p:nvCxnSpPr>
        <p:spPr bwMode="auto">
          <a:xfrm>
            <a:off x="9912938" y="4534146"/>
            <a:ext cx="0" cy="2442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可选流程 36">
            <a:extLst>
              <a:ext uri="{FF2B5EF4-FFF2-40B4-BE49-F238E27FC236}">
                <a16:creationId xmlns:a16="http://schemas.microsoft.com/office/drawing/2014/main" id="{171209DC-9CD0-3B48-8215-9844BC3BDEC8}"/>
              </a:ext>
            </a:extLst>
          </p:cNvPr>
          <p:cNvSpPr/>
          <p:nvPr/>
        </p:nvSpPr>
        <p:spPr bwMode="auto">
          <a:xfrm>
            <a:off x="9613452" y="5173333"/>
            <a:ext cx="656327" cy="300792"/>
          </a:xfrm>
          <a:prstGeom prst="flowChartAlternateProcess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000000"/>
                </a:solidFill>
                <a:ea typeface="宋体" charset="0"/>
                <a:sym typeface="Microsoft YaHei" charset="0"/>
              </a:rPr>
              <a:t>vxlan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:</a:t>
            </a:r>
            <a:r>
              <a: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rPr>
              <a:t>1</a:t>
            </a: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646EB2E8-05A6-E74C-A028-94EFF1CFC180}"/>
              </a:ext>
            </a:extLst>
          </p:cNvPr>
          <p:cNvCxnSpPr>
            <a:cxnSpLocks/>
            <a:stCxn id="29" idx="2"/>
            <a:endCxn id="37" idx="2"/>
          </p:cNvCxnSpPr>
          <p:nvPr/>
        </p:nvCxnSpPr>
        <p:spPr bwMode="auto">
          <a:xfrm rot="16200000" flipH="1">
            <a:off x="8404696" y="3937204"/>
            <a:ext cx="40941" cy="3032899"/>
          </a:xfrm>
          <a:prstGeom prst="bentConnector3">
            <a:avLst>
              <a:gd name="adj1" fmla="val 172433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6545703-26BB-9A4C-B558-79D9890EDDC8}"/>
              </a:ext>
            </a:extLst>
          </p:cNvPr>
          <p:cNvSpPr txBox="1"/>
          <p:nvPr/>
        </p:nvSpPr>
        <p:spPr>
          <a:xfrm>
            <a:off x="7942482" y="6217366"/>
            <a:ext cx="120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/>
              <a:t>Vxlan</a:t>
            </a:r>
            <a:r>
              <a:rPr kumimoji="1" lang="zh-CN" altLang="en-US" sz="1200" dirty="0"/>
              <a:t>隧道</a:t>
            </a:r>
            <a:endParaRPr kumimoji="1" lang="en-US" altLang="zh-CN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0556B1F-0D12-6440-B45F-FD3184C2D5B4}"/>
              </a:ext>
            </a:extLst>
          </p:cNvPr>
          <p:cNvSpPr txBox="1"/>
          <p:nvPr/>
        </p:nvSpPr>
        <p:spPr>
          <a:xfrm>
            <a:off x="9936192" y="1532731"/>
            <a:ext cx="990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Bridge</a:t>
            </a:r>
            <a:endParaRPr kumimoji="1"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3073EB9-5EB4-884A-8992-E1C295828DF2}"/>
              </a:ext>
            </a:extLst>
          </p:cNvPr>
          <p:cNvSpPr txBox="1"/>
          <p:nvPr/>
        </p:nvSpPr>
        <p:spPr>
          <a:xfrm>
            <a:off x="11065656" y="4445180"/>
            <a:ext cx="990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Overlay</a:t>
            </a:r>
          </a:p>
        </p:txBody>
      </p:sp>
    </p:spTree>
    <p:extLst>
      <p:ext uri="{BB962C8B-B14F-4D97-AF65-F5344CB8AC3E}">
        <p14:creationId xmlns:p14="http://schemas.microsoft.com/office/powerpoint/2010/main" val="21258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9FC9DC5-B028-2948-B6C7-B41610238586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+mj-lt"/>
                <a:ea typeface="+mj-ea"/>
                <a:cs typeface="+mj-cs"/>
                <a:sym typeface="Microsoft Sans Serif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9pPr>
          </a:lstStyle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CNI</a:t>
            </a: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网络模型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26AA66E-0709-B046-8FEE-B98B4C1747AA}"/>
              </a:ext>
            </a:extLst>
          </p:cNvPr>
          <p:cNvSpPr txBox="1">
            <a:spLocks/>
          </p:cNvSpPr>
          <p:nvPr/>
        </p:nvSpPr>
        <p:spPr>
          <a:xfrm>
            <a:off x="339570" y="1244735"/>
            <a:ext cx="5198368" cy="4525963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altLang="zh-CN" sz="1600" kern="0"/>
          </a:p>
          <a:p>
            <a:pPr lvl="1"/>
            <a:endParaRPr lang="en-US" altLang="zh-CN" sz="1600" kern="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1ED024C-1E85-4446-97EC-F5B58A54D295}"/>
              </a:ext>
            </a:extLst>
          </p:cNvPr>
          <p:cNvSpPr txBox="1">
            <a:spLocks/>
          </p:cNvSpPr>
          <p:nvPr/>
        </p:nvSpPr>
        <p:spPr>
          <a:xfrm>
            <a:off x="339569" y="1244735"/>
            <a:ext cx="11157031" cy="828347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CNI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。特点是插件化，插拔灵活，自由度高，由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rkt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网络方案衍生而来，在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生态中广泛使用。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altLang="zh-CN" sz="1800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81FDBF-FFCA-D74C-890A-530299B1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36" y="2073082"/>
            <a:ext cx="7350295" cy="45259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1D0FE4-1B56-6149-BF20-77714D7C0C0B}"/>
              </a:ext>
            </a:extLst>
          </p:cNvPr>
          <p:cNvSpPr txBox="1"/>
          <p:nvPr/>
        </p:nvSpPr>
        <p:spPr>
          <a:xfrm>
            <a:off x="9593231" y="3583336"/>
            <a:ext cx="990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Flannel</a:t>
            </a:r>
          </a:p>
        </p:txBody>
      </p:sp>
    </p:spTree>
    <p:extLst>
      <p:ext uri="{BB962C8B-B14F-4D97-AF65-F5344CB8AC3E}">
        <p14:creationId xmlns:p14="http://schemas.microsoft.com/office/powerpoint/2010/main" val="8038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最大的创新在于镜像，镜像的实现依赖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平台下，容器的底层依赖</a:t>
            </a:r>
            <a:r>
              <a:rPr lang="en-US" altLang="zh-CN" dirty="0"/>
              <a:t>Namespace</a:t>
            </a:r>
            <a:r>
              <a:rPr lang="zh-CN" altLang="en-US" dirty="0"/>
              <a:t>做隔离，</a:t>
            </a:r>
            <a:r>
              <a:rPr lang="en-US" altLang="zh-CN" dirty="0" err="1"/>
              <a:t>Cgroup</a:t>
            </a:r>
            <a:r>
              <a:rPr lang="zh-CN" altLang="en-US" dirty="0"/>
              <a:t>做资源限额。</a:t>
            </a:r>
            <a:endParaRPr lang="en-US" altLang="zh-CN" dirty="0"/>
          </a:p>
          <a:p>
            <a:r>
              <a:rPr lang="en-US" altLang="zh-CN" dirty="0"/>
              <a:t>Docker</a:t>
            </a:r>
            <a:r>
              <a:rPr lang="zh-CN" altLang="en-US" dirty="0"/>
              <a:t>运行时软件栈包含三大组件，</a:t>
            </a:r>
            <a:r>
              <a:rPr lang="en-US" altLang="zh-CN" dirty="0"/>
              <a:t>docker/</a:t>
            </a:r>
            <a:r>
              <a:rPr lang="en-US" altLang="zh-CN" dirty="0" err="1"/>
              <a:t>containerd</a:t>
            </a:r>
            <a:r>
              <a:rPr lang="en-US" altLang="zh-CN" dirty="0"/>
              <a:t>/</a:t>
            </a:r>
            <a:r>
              <a:rPr lang="en-US" altLang="zh-CN" dirty="0" err="1"/>
              <a:t>runc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Docker</a:t>
            </a:r>
            <a:r>
              <a:rPr lang="zh-CN" altLang="en-US" dirty="0"/>
              <a:t>网络依赖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 err="1"/>
              <a:t>Bridge+iptables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39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学习完本课程后，你将能够：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defTabSz="24003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熟悉容器的基本实现原理。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defTabSz="24003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的架构，以及了解架构为何会演化成现在的形态。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defTabSz="24003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的关系，了解容器生态圈的构成，了解各种名词代表什么。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defTabSz="24003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了解最新的热门的与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完全不同的安全容器技术。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687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6B92C3-016E-854F-9AC1-08B6D6875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613" y="1963738"/>
            <a:ext cx="7101048" cy="1028700"/>
          </a:xfrm>
        </p:spPr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编排调度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4D4DF-1F2E-AE44-B65A-E1E5F612E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82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CEC9-9733-654A-B98C-76FD17B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Swarm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EB9FCB4-3929-404A-B5E1-201213A7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9" y="1244735"/>
            <a:ext cx="4981122" cy="5017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月，开源软件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改名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moby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。从此大热的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品牌被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公司独占，与开源软件解耦。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Swarm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原先是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之上的独立组件，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1.12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之后合并入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原先的功能下沉到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swarm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的功能下沉到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从此，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docker==swarm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，发力编排调度领域。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从另一个角度，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具备了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的核心功能，自成一体。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3BA575-FB3A-7F43-B01C-1EA40BC7C55B}"/>
              </a:ext>
            </a:extLst>
          </p:cNvPr>
          <p:cNvSpPr>
            <a:spLocks/>
          </p:cNvSpPr>
          <p:nvPr/>
        </p:nvSpPr>
        <p:spPr bwMode="auto">
          <a:xfrm>
            <a:off x="5447928" y="3467360"/>
            <a:ext cx="2520280" cy="931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5BC55A-73E9-E340-87CC-E4E03D2E9BB6}"/>
              </a:ext>
            </a:extLst>
          </p:cNvPr>
          <p:cNvSpPr>
            <a:spLocks/>
          </p:cNvSpPr>
          <p:nvPr/>
        </p:nvSpPr>
        <p:spPr bwMode="auto">
          <a:xfrm>
            <a:off x="5447928" y="4692068"/>
            <a:ext cx="2520280" cy="858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61561A-CC1D-4346-9595-F52AB8A5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501" y="1006992"/>
            <a:ext cx="2124550" cy="7657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923F13-3110-5A41-AC28-D6A31135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33" y="801053"/>
            <a:ext cx="1599018" cy="1325186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4C131CAA-5FC1-0F4C-BB12-D1ED07E0FDB6}"/>
              </a:ext>
            </a:extLst>
          </p:cNvPr>
          <p:cNvSpPr/>
          <p:nvPr/>
        </p:nvSpPr>
        <p:spPr bwMode="auto">
          <a:xfrm>
            <a:off x="7980691" y="1176391"/>
            <a:ext cx="865505" cy="426932"/>
          </a:xfrm>
          <a:prstGeom prst="right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C02B18-75D2-164E-9906-ED2B2C68EAC1}"/>
              </a:ext>
            </a:extLst>
          </p:cNvPr>
          <p:cNvSpPr/>
          <p:nvPr/>
        </p:nvSpPr>
        <p:spPr bwMode="auto">
          <a:xfrm>
            <a:off x="6207424" y="5100205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runtime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2A30DA-358E-FB40-8B6A-66A059CEA11E}"/>
              </a:ext>
            </a:extLst>
          </p:cNvPr>
          <p:cNvSpPr/>
          <p:nvPr/>
        </p:nvSpPr>
        <p:spPr bwMode="auto">
          <a:xfrm>
            <a:off x="5495254" y="3899408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image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2964D8-3FBB-5547-AAA3-6F9D4AFC4D3D}"/>
              </a:ext>
            </a:extLst>
          </p:cNvPr>
          <p:cNvSpPr/>
          <p:nvPr/>
        </p:nvSpPr>
        <p:spPr bwMode="auto">
          <a:xfrm>
            <a:off x="6735526" y="3899408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network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E4F485-A2AC-814F-B00E-CFAAD1C072FD}"/>
              </a:ext>
            </a:extLst>
          </p:cNvPr>
          <p:cNvSpPr>
            <a:spLocks/>
          </p:cNvSpPr>
          <p:nvPr/>
        </p:nvSpPr>
        <p:spPr bwMode="auto">
          <a:xfrm>
            <a:off x="5447928" y="2709915"/>
            <a:ext cx="2520280" cy="419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Swarmkit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5C6D2F7-B37C-1043-AAF4-D02E1915E45F}"/>
              </a:ext>
            </a:extLst>
          </p:cNvPr>
          <p:cNvCxnSpPr>
            <a:stCxn id="27" idx="2"/>
            <a:endCxn id="7" idx="0"/>
          </p:cNvCxnSpPr>
          <p:nvPr/>
        </p:nvCxnSpPr>
        <p:spPr bwMode="auto">
          <a:xfrm>
            <a:off x="6708068" y="3129087"/>
            <a:ext cx="0" cy="338273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2CEA662-1C8A-2B46-86CE-861D2104B5BB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>
            <a:off x="6708068" y="4398716"/>
            <a:ext cx="0" cy="29335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FDC3329-CB8A-EE42-9947-DF7412AE1212}"/>
              </a:ext>
            </a:extLst>
          </p:cNvPr>
          <p:cNvSpPr>
            <a:spLocks/>
          </p:cNvSpPr>
          <p:nvPr/>
        </p:nvSpPr>
        <p:spPr bwMode="auto">
          <a:xfrm>
            <a:off x="9192344" y="2709915"/>
            <a:ext cx="2520280" cy="1002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daemon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960FA4-BC55-AF48-AA70-C0E65868DE6B}"/>
              </a:ext>
            </a:extLst>
          </p:cNvPr>
          <p:cNvSpPr>
            <a:spLocks/>
          </p:cNvSpPr>
          <p:nvPr/>
        </p:nvSpPr>
        <p:spPr bwMode="auto">
          <a:xfrm>
            <a:off x="9192344" y="4144332"/>
            <a:ext cx="2520280" cy="955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EB37DE-1B73-154F-B237-31F062FB700D}"/>
              </a:ext>
            </a:extLst>
          </p:cNvPr>
          <p:cNvSpPr/>
          <p:nvPr/>
        </p:nvSpPr>
        <p:spPr bwMode="auto">
          <a:xfrm>
            <a:off x="10507373" y="4538834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runtime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3031B2F-4858-BB47-B343-501000D8A2DB}"/>
              </a:ext>
            </a:extLst>
          </p:cNvPr>
          <p:cNvSpPr/>
          <p:nvPr/>
        </p:nvSpPr>
        <p:spPr bwMode="auto">
          <a:xfrm>
            <a:off x="9316889" y="3239978"/>
            <a:ext cx="970412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swarm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6058808-9F7D-9046-842B-EACAD1936AE7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 bwMode="auto">
          <a:xfrm>
            <a:off x="10452484" y="3712284"/>
            <a:ext cx="0" cy="43204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3EB9DF3-9C1F-D845-BD8A-6E7BAE04113C}"/>
              </a:ext>
            </a:extLst>
          </p:cNvPr>
          <p:cNvSpPr/>
          <p:nvPr/>
        </p:nvSpPr>
        <p:spPr bwMode="auto">
          <a:xfrm>
            <a:off x="9254963" y="4569016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image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960DE76-8487-AD44-8452-21110F6A19C7}"/>
              </a:ext>
            </a:extLst>
          </p:cNvPr>
          <p:cNvSpPr/>
          <p:nvPr/>
        </p:nvSpPr>
        <p:spPr bwMode="auto">
          <a:xfrm>
            <a:off x="10510150" y="3239977"/>
            <a:ext cx="1001287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network</a:t>
            </a:r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5AC06FC4-6404-5B42-AD69-A4CE270603FD}"/>
              </a:ext>
            </a:extLst>
          </p:cNvPr>
          <p:cNvSpPr/>
          <p:nvPr/>
        </p:nvSpPr>
        <p:spPr bwMode="auto">
          <a:xfrm>
            <a:off x="8095444" y="3838752"/>
            <a:ext cx="865505" cy="426932"/>
          </a:xfrm>
          <a:prstGeom prst="right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20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F014-162D-A34F-8567-74DE8167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K8s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降维打击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docker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1413A-71CB-3B49-9890-1B6760607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12" y="1417637"/>
            <a:ext cx="3875056" cy="506418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推出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CRI(Container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Interface)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标准接口用于对接多种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~2017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Redhat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孵化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CRI-O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项目，作为对抗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的武力威慑。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社区。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可以直接对接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宣布拥抱竞争对手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，将在企业版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中内置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BDAF2B-92E1-CC40-B10B-F36AB4B1DA82}"/>
              </a:ext>
            </a:extLst>
          </p:cNvPr>
          <p:cNvSpPr>
            <a:spLocks/>
          </p:cNvSpPr>
          <p:nvPr/>
        </p:nvSpPr>
        <p:spPr bwMode="auto">
          <a:xfrm>
            <a:off x="4439816" y="1600200"/>
            <a:ext cx="7573713" cy="75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编排调度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BB4FD3-8AA7-014B-90CF-D149436C2E63}"/>
              </a:ext>
            </a:extLst>
          </p:cNvPr>
          <p:cNvSpPr/>
          <p:nvPr/>
        </p:nvSpPr>
        <p:spPr bwMode="auto">
          <a:xfrm>
            <a:off x="8134028" y="1827133"/>
            <a:ext cx="1440160" cy="3488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Kubernetes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F3301-1BBF-A74B-89E1-9881007DDAEE}"/>
              </a:ext>
            </a:extLst>
          </p:cNvPr>
          <p:cNvSpPr>
            <a:spLocks/>
          </p:cNvSpPr>
          <p:nvPr/>
        </p:nvSpPr>
        <p:spPr bwMode="auto">
          <a:xfrm>
            <a:off x="4439816" y="3449307"/>
            <a:ext cx="6237768" cy="1509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runtime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872A45-E8B2-5D46-B32A-2DFF15F54610}"/>
              </a:ext>
            </a:extLst>
          </p:cNvPr>
          <p:cNvSpPr/>
          <p:nvPr/>
        </p:nvSpPr>
        <p:spPr bwMode="auto">
          <a:xfrm>
            <a:off x="6854926" y="374676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00000"/>
                </a:solidFill>
                <a:latin typeface="Microsoft YaHei" charset="0"/>
                <a:ea typeface="宋体" charset="0"/>
                <a:sym typeface="Microsoft YaHei" charset="0"/>
              </a:rPr>
              <a:t>containerd</a:t>
            </a:r>
            <a:endParaRPr lang="zh-CN" altLang="en-US" sz="1600" dirty="0">
              <a:solidFill>
                <a:srgbClr val="000000"/>
              </a:solidFill>
              <a:latin typeface="Microsoft YaHei" charset="0"/>
              <a:ea typeface="宋体" charset="0"/>
              <a:sym typeface="Microsoft YaHei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834C9A-F7D3-5F42-900E-EBC6E7A1EB74}"/>
              </a:ext>
            </a:extLst>
          </p:cNvPr>
          <p:cNvSpPr/>
          <p:nvPr/>
        </p:nvSpPr>
        <p:spPr bwMode="auto">
          <a:xfrm>
            <a:off x="5005112" y="3750201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DA17B4-0565-1F4F-9948-8C795583CC91}"/>
              </a:ext>
            </a:extLst>
          </p:cNvPr>
          <p:cNvSpPr/>
          <p:nvPr/>
        </p:nvSpPr>
        <p:spPr bwMode="auto">
          <a:xfrm>
            <a:off x="8861961" y="374676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runc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B1A186-473F-9243-B214-AD7B51217DB1}"/>
              </a:ext>
            </a:extLst>
          </p:cNvPr>
          <p:cNvSpPr/>
          <p:nvPr/>
        </p:nvSpPr>
        <p:spPr bwMode="auto">
          <a:xfrm>
            <a:off x="8861961" y="4273258"/>
            <a:ext cx="1440160" cy="3488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rkt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72F1AE-CF7E-F748-977F-EA3B8835F965}"/>
              </a:ext>
            </a:extLst>
          </p:cNvPr>
          <p:cNvSpPr>
            <a:spLocks/>
          </p:cNvSpPr>
          <p:nvPr/>
        </p:nvSpPr>
        <p:spPr bwMode="auto">
          <a:xfrm>
            <a:off x="4439816" y="2692677"/>
            <a:ext cx="6234732" cy="521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CRI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00D4C1-611C-334A-AF27-E2D6CB39FD48}"/>
              </a:ext>
            </a:extLst>
          </p:cNvPr>
          <p:cNvSpPr/>
          <p:nvPr/>
        </p:nvSpPr>
        <p:spPr bwMode="auto">
          <a:xfrm>
            <a:off x="4989855" y="2778703"/>
            <a:ext cx="1440160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dockershim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8C64C4-16F4-DB46-844E-185DA04E3A7F}"/>
              </a:ext>
            </a:extLst>
          </p:cNvPr>
          <p:cNvSpPr/>
          <p:nvPr/>
        </p:nvSpPr>
        <p:spPr bwMode="auto">
          <a:xfrm>
            <a:off x="6588517" y="2794256"/>
            <a:ext cx="1987271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CRI-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containerd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074BBB-B056-B84F-8C93-3775D469FB82}"/>
              </a:ext>
            </a:extLst>
          </p:cNvPr>
          <p:cNvSpPr/>
          <p:nvPr/>
        </p:nvSpPr>
        <p:spPr bwMode="auto">
          <a:xfrm>
            <a:off x="8701361" y="2778703"/>
            <a:ext cx="1757164" cy="348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CRI-O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5729B49-5E48-A04B-99EF-EFFB386B5BFA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 bwMode="auto">
          <a:xfrm flipH="1">
            <a:off x="5709935" y="2175946"/>
            <a:ext cx="3144173" cy="60275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72B7871-C59B-0F43-B155-666635C9FCE9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 bwMode="auto">
          <a:xfrm>
            <a:off x="5709935" y="3127516"/>
            <a:ext cx="15257" cy="62268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FD0A605-009C-EE47-B0E8-5D6851F546D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 bwMode="auto">
          <a:xfrm flipV="1">
            <a:off x="6445272" y="3921170"/>
            <a:ext cx="409654" cy="343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E18A7E7-3F04-4345-9AD2-4DB12FD3F9C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 bwMode="auto">
          <a:xfrm>
            <a:off x="8295086" y="3921170"/>
            <a:ext cx="566875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B5E396C-D4DC-3D4B-A79F-04F38E954839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 bwMode="auto">
          <a:xfrm flipH="1">
            <a:off x="7575006" y="3143069"/>
            <a:ext cx="7147" cy="60369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83ACE81-559F-AF43-8256-8E23391C47DD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 bwMode="auto">
          <a:xfrm flipH="1">
            <a:off x="7582153" y="2175946"/>
            <a:ext cx="1271955" cy="61831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C64C9B-E6E6-724E-99E2-E5075D36D1CD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 bwMode="auto">
          <a:xfrm>
            <a:off x="8854108" y="2175946"/>
            <a:ext cx="725835" cy="60275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84E779F-C5A8-EC4F-B919-FD70F679A176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 bwMode="auto">
          <a:xfrm>
            <a:off x="9579943" y="3127516"/>
            <a:ext cx="2098" cy="61924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604C93F-165B-3B49-B36C-4A52A0A9C771}"/>
              </a:ext>
            </a:extLst>
          </p:cNvPr>
          <p:cNvSpPr>
            <a:spLocks/>
          </p:cNvSpPr>
          <p:nvPr/>
        </p:nvSpPr>
        <p:spPr bwMode="auto">
          <a:xfrm>
            <a:off x="11040379" y="2722623"/>
            <a:ext cx="973151" cy="521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CNI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网络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897283-BFB2-324C-82FC-54A494F65FC7}"/>
              </a:ext>
            </a:extLst>
          </p:cNvPr>
          <p:cNvSpPr>
            <a:spLocks/>
          </p:cNvSpPr>
          <p:nvPr/>
        </p:nvSpPr>
        <p:spPr bwMode="auto">
          <a:xfrm>
            <a:off x="11040378" y="3575572"/>
            <a:ext cx="973151" cy="521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CSI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0"/>
                <a:ea typeface="宋体" charset="0"/>
                <a:cs typeface="Microsoft YaHei" charset="0"/>
                <a:sym typeface="Microsoft YaHei" charset="0"/>
              </a:rPr>
              <a:t> 存储 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BD2D92C-4731-4C47-9D4F-ACC2BA3E535D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 bwMode="auto">
          <a:xfrm>
            <a:off x="8854108" y="2175946"/>
            <a:ext cx="2672847" cy="5466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CBC5F4E-F479-B643-BD89-40BB7310A8BA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 bwMode="auto">
          <a:xfrm>
            <a:off x="8854108" y="2175946"/>
            <a:ext cx="2672846" cy="139962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3499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FEC9C69-726D-964D-95EA-CD3E27A28BF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+mj-lt"/>
                <a:ea typeface="+mj-ea"/>
                <a:cs typeface="+mj-cs"/>
                <a:sym typeface="Microsoft Sans Serif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9pPr>
          </a:lstStyle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搜索热度：</a:t>
            </a:r>
            <a:r>
              <a:rPr kumimoji="0" lang="en-US" altLang="zh-CN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Docker</a:t>
            </a: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vs</a:t>
            </a: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Kubernetes</a:t>
            </a:r>
            <a:endParaRPr kumimoji="0" lang="zh-CN" altLang="en-US" sz="4000" b="1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A96061-50AD-D94D-980F-54774D6B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268760"/>
            <a:ext cx="10081120" cy="53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29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7D503-B7B9-C74B-AD85-6874C83A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Docker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现状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14717-5CB1-F543-A983-6A16ACEF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公司估值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亿美元。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 Golub</a:t>
            </a:r>
            <a:r>
              <a:rPr lang="zh-CN" altLang="e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辞职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Solomon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辞去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CTO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职位，转换为首席架构师。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lang="en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Steve Singh</a:t>
            </a:r>
            <a:r>
              <a:rPr lang="zh-CN" altLang="e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辞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职位，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Bearden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成为第四任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786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AFA3E9B-DB0A-F943-8492-6E72FB537D3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pic>
        <p:nvPicPr>
          <p:cNvPr id="8194" name="Picture 2" descr="pasted-image.pdf">
            <a:extLst>
              <a:ext uri="{FF2B5EF4-FFF2-40B4-BE49-F238E27FC236}">
                <a16:creationId xmlns:a16="http://schemas.microsoft.com/office/drawing/2014/main" id="{FE5A9F1F-4816-A24A-AE66-52D99F90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5" name="Picture 3" descr="pasted-image.pdf">
            <a:extLst>
              <a:ext uri="{FF2B5EF4-FFF2-40B4-BE49-F238E27FC236}">
                <a16:creationId xmlns:a16="http://schemas.microsoft.com/office/drawing/2014/main" id="{509E6A17-494C-6F4E-9BC8-E38201135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565900"/>
            <a:ext cx="215900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7" name="Rectangle 5">
            <a:extLst>
              <a:ext uri="{FF2B5EF4-FFF2-40B4-BE49-F238E27FC236}">
                <a16:creationId xmlns:a16="http://schemas.microsoft.com/office/drawing/2014/main" id="{E69E48E6-5649-774B-BCDF-491DE35B28D4}"/>
              </a:ext>
            </a:extLst>
          </p:cNvPr>
          <p:cNvSpPr>
            <a:spLocks/>
          </p:cNvSpPr>
          <p:nvPr/>
        </p:nvSpPr>
        <p:spPr bwMode="auto">
          <a:xfrm>
            <a:off x="839416" y="259091"/>
            <a:ext cx="9259068" cy="6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CNCF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Landscape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E7F6AD-9722-B140-8C85-AB1DEB414C8A}"/>
              </a:ext>
            </a:extLst>
          </p:cNvPr>
          <p:cNvSpPr/>
          <p:nvPr/>
        </p:nvSpPr>
        <p:spPr>
          <a:xfrm>
            <a:off x="142875" y="6423025"/>
            <a:ext cx="2928938" cy="23018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zh-CN" altLang="en-US" sz="900">
                <a:solidFill>
                  <a:srgbClr val="A6A6A6"/>
                </a:solidFill>
                <a:ea typeface="宋体" panose="02010600030101010101" pitchFamily="2" charset="-122"/>
              </a:rPr>
              <a:t>* 仅限内部交流使用，如果需要公开，请联系文档作者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459585F9-2193-7547-9DEA-AE5C4503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77" y="1065678"/>
            <a:ext cx="9154646" cy="49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F6A57469-A4DD-FF43-AAFE-C63EDC3CB785}"/>
              </a:ext>
            </a:extLst>
          </p:cNvPr>
          <p:cNvSpPr>
            <a:spLocks/>
          </p:cNvSpPr>
          <p:nvPr/>
        </p:nvSpPr>
        <p:spPr bwMode="auto">
          <a:xfrm>
            <a:off x="3100785" y="6135441"/>
            <a:ext cx="7396311" cy="20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 marL="228600" indent="-228600">
              <a:lnSpc>
                <a:spcPct val="12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cs"/>
              </a:rPr>
              <a:t>图片来源：</a:t>
            </a:r>
            <a:r>
              <a:rPr lang="en" altLang="zh-CN" sz="1200" dirty="0">
                <a:cs typeface="+mn-cs"/>
              </a:rPr>
              <a:t>https://</a:t>
            </a:r>
            <a:r>
              <a:rPr lang="en" altLang="zh-CN" sz="1200" dirty="0" err="1">
                <a:cs typeface="+mn-cs"/>
              </a:rPr>
              <a:t>landscape.cncf.io</a:t>
            </a:r>
            <a:r>
              <a:rPr lang="en" altLang="zh-CN" sz="1200" dirty="0">
                <a:cs typeface="+mn-cs"/>
              </a:rPr>
              <a:t>/</a:t>
            </a:r>
            <a:r>
              <a:rPr lang="en" altLang="zh-CN" sz="1200" dirty="0" err="1">
                <a:cs typeface="+mn-cs"/>
              </a:rPr>
              <a:t>fullscreen</a:t>
            </a:r>
            <a:r>
              <a:rPr lang="en" altLang="zh-CN" sz="1200" dirty="0">
                <a:cs typeface="+mn-cs"/>
              </a:rPr>
              <a:t>=</a:t>
            </a:r>
            <a:r>
              <a:rPr lang="en" altLang="zh-CN" sz="1200" dirty="0" err="1">
                <a:cs typeface="+mn-cs"/>
              </a:rPr>
              <a:t>yes&amp;zoom</a:t>
            </a:r>
            <a:r>
              <a:rPr lang="en" altLang="zh-CN" sz="1200" dirty="0">
                <a:cs typeface="+mn-cs"/>
              </a:rPr>
              <a:t>=150</a:t>
            </a:r>
            <a:endParaRPr lang="zh-CN" alt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80615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AFA3E9B-DB0A-F943-8492-6E72FB537D3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E69E48E6-5649-774B-BCDF-491DE35B28D4}"/>
              </a:ext>
            </a:extLst>
          </p:cNvPr>
          <p:cNvSpPr>
            <a:spLocks/>
          </p:cNvSpPr>
          <p:nvPr/>
        </p:nvSpPr>
        <p:spPr bwMode="auto">
          <a:xfrm>
            <a:off x="941388" y="203791"/>
            <a:ext cx="9907140" cy="6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回顾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Docker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&amp;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K8s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技术栈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E7F6AD-9722-B140-8C85-AB1DEB414C8A}"/>
              </a:ext>
            </a:extLst>
          </p:cNvPr>
          <p:cNvSpPr/>
          <p:nvPr/>
        </p:nvSpPr>
        <p:spPr>
          <a:xfrm>
            <a:off x="139402" y="6463606"/>
            <a:ext cx="2928938" cy="23018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zh-CN" altLang="en-US" sz="900" dirty="0">
                <a:solidFill>
                  <a:srgbClr val="A6A6A6"/>
                </a:solidFill>
                <a:ea typeface="宋体" panose="02010600030101010101" pitchFamily="2" charset="-122"/>
              </a:rPr>
              <a:t>* 仅限内部交流使用，如果需要公开，请联系文档作者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B7EB51-2F8B-714E-B869-50E79A2F8DB7}"/>
              </a:ext>
            </a:extLst>
          </p:cNvPr>
          <p:cNvGrpSpPr/>
          <p:nvPr/>
        </p:nvGrpSpPr>
        <p:grpSpPr>
          <a:xfrm>
            <a:off x="360439" y="1449165"/>
            <a:ext cx="4900021" cy="4978822"/>
            <a:chOff x="1078787" y="1522694"/>
            <a:chExt cx="10080776" cy="50654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F3F4FD4-524A-EE49-88BF-69F51BC499F1}"/>
                </a:ext>
              </a:extLst>
            </p:cNvPr>
            <p:cNvSpPr/>
            <p:nvPr/>
          </p:nvSpPr>
          <p:spPr bwMode="auto">
            <a:xfrm>
              <a:off x="5379174" y="4689264"/>
              <a:ext cx="1728192" cy="1889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Network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A41BB43-1578-4948-982B-13B6E1D95C5F}"/>
                </a:ext>
              </a:extLst>
            </p:cNvPr>
            <p:cNvSpPr/>
            <p:nvPr/>
          </p:nvSpPr>
          <p:spPr bwMode="auto">
            <a:xfrm>
              <a:off x="5542680" y="5087708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Contiv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DA13EE9-AB1F-C04A-B876-C68FEA8F9A17}"/>
                </a:ext>
              </a:extLst>
            </p:cNvPr>
            <p:cNvSpPr/>
            <p:nvPr/>
          </p:nvSpPr>
          <p:spPr bwMode="auto">
            <a:xfrm>
              <a:off x="5543959" y="5598405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Kuryr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581AEF5-FFCB-444F-BC26-65D18B79EC73}"/>
                </a:ext>
              </a:extLst>
            </p:cNvPr>
            <p:cNvSpPr/>
            <p:nvPr/>
          </p:nvSpPr>
          <p:spPr bwMode="auto">
            <a:xfrm>
              <a:off x="5542680" y="6105920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Weave</a:t>
              </a: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9D9D737B-4910-6D47-B409-784FC88B9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846" y="1522694"/>
              <a:ext cx="9902717" cy="279011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Docker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9A42AB8-2A91-9846-B469-646363F4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506" y="3090395"/>
              <a:ext cx="1884238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Runtime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driver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14239195-1478-E347-B22C-09EBB7BF8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506" y="2107287"/>
              <a:ext cx="1884238" cy="509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Swarm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集群管理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A3A8BD4-C693-7A4B-A1E2-53641A84E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073" y="2023712"/>
              <a:ext cx="3435763" cy="1898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Libnetwork</a:t>
              </a:r>
              <a:r>
                <a:rPr kumimoji="0" lang="zh-CN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 </a:t>
              </a: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Drivers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3765BA05-A26F-A044-86D3-B38CEB932A27}"/>
                </a:ext>
              </a:extLst>
            </p:cNvPr>
            <p:cNvSpPr/>
            <p:nvPr/>
          </p:nvSpPr>
          <p:spPr bwMode="auto">
            <a:xfrm>
              <a:off x="4702988" y="2456673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Bridge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CB86F79-6F3B-2847-9893-741BCF8D2269}"/>
                </a:ext>
              </a:extLst>
            </p:cNvPr>
            <p:cNvSpPr/>
            <p:nvPr/>
          </p:nvSpPr>
          <p:spPr bwMode="auto">
            <a:xfrm>
              <a:off x="6388042" y="2468878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Host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09533BD-80A7-5F4E-8E74-6B56BA98536C}"/>
                </a:ext>
              </a:extLst>
            </p:cNvPr>
            <p:cNvSpPr/>
            <p:nvPr/>
          </p:nvSpPr>
          <p:spPr bwMode="auto">
            <a:xfrm>
              <a:off x="4710811" y="2956822"/>
              <a:ext cx="1560785" cy="27659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Container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0F1D6E7-3F08-9E40-98D8-88A8206A3071}"/>
                </a:ext>
              </a:extLst>
            </p:cNvPr>
            <p:cNvSpPr/>
            <p:nvPr/>
          </p:nvSpPr>
          <p:spPr bwMode="auto">
            <a:xfrm>
              <a:off x="6388042" y="2969898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None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F954D325-6E29-BD45-B9E0-1A65AC506658}"/>
                </a:ext>
              </a:extLst>
            </p:cNvPr>
            <p:cNvSpPr/>
            <p:nvPr/>
          </p:nvSpPr>
          <p:spPr bwMode="auto">
            <a:xfrm>
              <a:off x="4702988" y="3435322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Overlay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3531850B-AEA2-A440-BF18-FDDC6E340298}"/>
                </a:ext>
              </a:extLst>
            </p:cNvPr>
            <p:cNvSpPr/>
            <p:nvPr/>
          </p:nvSpPr>
          <p:spPr bwMode="auto">
            <a:xfrm>
              <a:off x="6367528" y="3429163"/>
              <a:ext cx="1490350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EAB0EB59-5922-B442-814F-BD9634CD8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301" y="2023712"/>
              <a:ext cx="1700257" cy="1898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Volume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Drivers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C9105C86-0372-0542-B9A3-D914C24CD9E0}"/>
                </a:ext>
              </a:extLst>
            </p:cNvPr>
            <p:cNvSpPr/>
            <p:nvPr/>
          </p:nvSpPr>
          <p:spPr bwMode="auto">
            <a:xfrm>
              <a:off x="9117656" y="2599234"/>
              <a:ext cx="1124470" cy="286924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local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63209FC-83F1-A943-98C9-4908F67D0A13}"/>
                </a:ext>
              </a:extLst>
            </p:cNvPr>
            <p:cNvSpPr/>
            <p:nvPr/>
          </p:nvSpPr>
          <p:spPr bwMode="auto">
            <a:xfrm>
              <a:off x="9117656" y="3127477"/>
              <a:ext cx="1124470" cy="286924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006052BB-69B5-F740-8178-4E3CB95C0E58}"/>
                </a:ext>
              </a:extLst>
            </p:cNvPr>
            <p:cNvCxnSpPr>
              <a:cxnSpLocks/>
              <a:stCxn id="138" idx="2"/>
              <a:endCxn id="78" idx="0"/>
            </p:cNvCxnSpPr>
            <p:nvPr/>
          </p:nvCxnSpPr>
          <p:spPr bwMode="auto">
            <a:xfrm flipH="1">
              <a:off x="6243270" y="3725790"/>
              <a:ext cx="869434" cy="96347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426AE08-B4EA-CF41-9FC0-EE3BB7A10827}"/>
                </a:ext>
              </a:extLst>
            </p:cNvPr>
            <p:cNvSpPr/>
            <p:nvPr/>
          </p:nvSpPr>
          <p:spPr bwMode="auto">
            <a:xfrm>
              <a:off x="7555651" y="4680833"/>
              <a:ext cx="3603912" cy="1889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Volume</a:t>
              </a:r>
              <a:r>
                <a:rPr lang="zh-CN" altLang="en-US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DDDFB7D7-7B4B-1B4B-AC28-705D8D1F8A0D}"/>
                </a:ext>
              </a:extLst>
            </p:cNvPr>
            <p:cNvSpPr/>
            <p:nvPr/>
          </p:nvSpPr>
          <p:spPr bwMode="auto">
            <a:xfrm>
              <a:off x="7825051" y="4975773"/>
              <a:ext cx="3110104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Azure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Storage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7C1EDFCB-FCEB-2743-BD93-F9B165C1D4DB}"/>
                </a:ext>
              </a:extLst>
            </p:cNvPr>
            <p:cNvSpPr/>
            <p:nvPr/>
          </p:nvSpPr>
          <p:spPr bwMode="auto">
            <a:xfrm>
              <a:off x="7811935" y="5435039"/>
              <a:ext cx="3108530" cy="48132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DigitalOcean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Block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Storage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D0E24C1B-E294-BD43-98F1-E3288587E2E2}"/>
                </a:ext>
              </a:extLst>
            </p:cNvPr>
            <p:cNvSpPr/>
            <p:nvPr/>
          </p:nvSpPr>
          <p:spPr bwMode="auto">
            <a:xfrm>
              <a:off x="7811935" y="6110699"/>
              <a:ext cx="310852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Flocker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</a:p>
          </p:txBody>
        </p:sp>
        <p:cxnSp>
          <p:nvCxnSpPr>
            <p:cNvPr id="8196" name="直线箭头连接符 8195">
              <a:extLst>
                <a:ext uri="{FF2B5EF4-FFF2-40B4-BE49-F238E27FC236}">
                  <a16:creationId xmlns:a16="http://schemas.microsoft.com/office/drawing/2014/main" id="{E21F5D50-D1BC-5341-AB0D-D5D3FAFDE855}"/>
                </a:ext>
              </a:extLst>
            </p:cNvPr>
            <p:cNvCxnSpPr>
              <a:cxnSpLocks/>
              <a:stCxn id="141" idx="2"/>
              <a:endCxn id="146" idx="0"/>
            </p:cNvCxnSpPr>
            <p:nvPr/>
          </p:nvCxnSpPr>
          <p:spPr bwMode="auto">
            <a:xfrm flipH="1">
              <a:off x="9357608" y="3414402"/>
              <a:ext cx="322284" cy="126643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B70CBB60-E7B3-5144-8FFF-4FF7DB06DDC0}"/>
                </a:ext>
              </a:extLst>
            </p:cNvPr>
            <p:cNvSpPr/>
            <p:nvPr/>
          </p:nvSpPr>
          <p:spPr bwMode="auto">
            <a:xfrm>
              <a:off x="3202697" y="4698893"/>
              <a:ext cx="1728192" cy="1889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OCI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runtimes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E4C87622-C19C-0642-A6AE-9F9A92675BE6}"/>
                </a:ext>
              </a:extLst>
            </p:cNvPr>
            <p:cNvSpPr/>
            <p:nvPr/>
          </p:nvSpPr>
          <p:spPr bwMode="auto">
            <a:xfrm>
              <a:off x="3366203" y="5114178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runC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4A0B826-2FE3-AC48-9D6A-016036D764DE}"/>
                </a:ext>
              </a:extLst>
            </p:cNvPr>
            <p:cNvSpPr/>
            <p:nvPr/>
          </p:nvSpPr>
          <p:spPr bwMode="auto">
            <a:xfrm>
              <a:off x="3367482" y="5608034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Kata</a:t>
              </a: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211CE03-4747-FE47-AE69-A8D8E0542DF1}"/>
                </a:ext>
              </a:extLst>
            </p:cNvPr>
            <p:cNvSpPr/>
            <p:nvPr/>
          </p:nvSpPr>
          <p:spPr bwMode="auto">
            <a:xfrm>
              <a:off x="3366203" y="6115549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gVisor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F7808441-4AD8-8046-BDB7-F33A3302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87" y="4783217"/>
              <a:ext cx="1818906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Containerd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8203" name="直线箭头连接符 8202">
              <a:extLst>
                <a:ext uri="{FF2B5EF4-FFF2-40B4-BE49-F238E27FC236}">
                  <a16:creationId xmlns:a16="http://schemas.microsoft.com/office/drawing/2014/main" id="{3AC1AAD0-3752-734C-B691-15FB49E35D49}"/>
                </a:ext>
              </a:extLst>
            </p:cNvPr>
            <p:cNvCxnSpPr>
              <a:cxnSpLocks/>
              <a:stCxn id="128" idx="2"/>
              <a:endCxn id="166" idx="0"/>
            </p:cNvCxnSpPr>
            <p:nvPr/>
          </p:nvCxnSpPr>
          <p:spPr bwMode="auto">
            <a:xfrm flipH="1">
              <a:off x="1988240" y="3640517"/>
              <a:ext cx="861384" cy="114270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205" name="直线箭头连接符 8204">
              <a:extLst>
                <a:ext uri="{FF2B5EF4-FFF2-40B4-BE49-F238E27FC236}">
                  <a16:creationId xmlns:a16="http://schemas.microsoft.com/office/drawing/2014/main" id="{8A99FF5D-7F23-AA43-9A9F-37EB6D79F498}"/>
                </a:ext>
              </a:extLst>
            </p:cNvPr>
            <p:cNvCxnSpPr>
              <a:cxnSpLocks/>
              <a:stCxn id="166" idx="2"/>
              <a:endCxn id="160" idx="1"/>
            </p:cNvCxnSpPr>
            <p:nvPr/>
          </p:nvCxnSpPr>
          <p:spPr bwMode="auto">
            <a:xfrm>
              <a:off x="1988240" y="5333339"/>
              <a:ext cx="1214457" cy="3101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43189EC-1921-B640-B79B-D5D85B346E58}"/>
              </a:ext>
            </a:extLst>
          </p:cNvPr>
          <p:cNvGrpSpPr/>
          <p:nvPr/>
        </p:nvGrpSpPr>
        <p:grpSpPr>
          <a:xfrm>
            <a:off x="6027266" y="1905096"/>
            <a:ext cx="5972078" cy="4048958"/>
            <a:chOff x="2428178" y="2044338"/>
            <a:chExt cx="8123231" cy="392564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4BC7A71-65EC-4A4B-BD4E-4F57F6936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025" y="2044338"/>
              <a:ext cx="6047384" cy="12745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Kubernetes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10F3D7F-266B-9743-9725-CCA620883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11" y="2563017"/>
              <a:ext cx="1941763" cy="521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CRI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运行时接口 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7CFB6A0-9763-6A4A-8359-5CF764D51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76" y="2576678"/>
              <a:ext cx="1700261" cy="521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CNI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网络接口 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EB4399-8C87-CE40-8D2E-192C0871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5106" y="2582492"/>
              <a:ext cx="1700257" cy="521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CSI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存储接口 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2AAF14F-AB8B-C843-B24D-A5F0DC2F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065" y="3665566"/>
              <a:ext cx="1700261" cy="2304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网络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C1189EE-9BB6-394D-927A-A6E9FDA58CD1}"/>
                </a:ext>
              </a:extLst>
            </p:cNvPr>
            <p:cNvSpPr/>
            <p:nvPr/>
          </p:nvSpPr>
          <p:spPr bwMode="auto">
            <a:xfrm>
              <a:off x="6928702" y="4105679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Flannel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68828C2-7452-C742-8CAA-9DACE1EF4680}"/>
                </a:ext>
              </a:extLst>
            </p:cNvPr>
            <p:cNvSpPr/>
            <p:nvPr/>
          </p:nvSpPr>
          <p:spPr bwMode="auto">
            <a:xfrm>
              <a:off x="6932441" y="4607866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Canal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3270895-942B-284A-B32F-4630CE3476A9}"/>
                </a:ext>
              </a:extLst>
            </p:cNvPr>
            <p:cNvSpPr/>
            <p:nvPr/>
          </p:nvSpPr>
          <p:spPr bwMode="auto">
            <a:xfrm>
              <a:off x="6928702" y="5153285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Calico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F138321-90F4-6E40-8255-5417FE85B822}"/>
                </a:ext>
              </a:extLst>
            </p:cNvPr>
            <p:cNvSpPr/>
            <p:nvPr/>
          </p:nvSpPr>
          <p:spPr bwMode="auto">
            <a:xfrm>
              <a:off x="6928702" y="5620354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其他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…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4BEDEF26-DE8D-E743-BA03-EA96A7F8DF5F}"/>
                </a:ext>
              </a:extLst>
            </p:cNvPr>
            <p:cNvCxnSpPr>
              <a:cxnSpLocks/>
              <a:stCxn id="52" idx="2"/>
              <a:endCxn id="54" idx="0"/>
            </p:cNvCxnSpPr>
            <p:nvPr/>
          </p:nvCxnSpPr>
          <p:spPr bwMode="auto">
            <a:xfrm>
              <a:off x="7590907" y="3098012"/>
              <a:ext cx="1289" cy="56755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1DFD6C5-A02E-8145-BEDC-04BDCE336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94" y="3665566"/>
              <a:ext cx="1700261" cy="2304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存储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212B184-709B-4D47-9C86-ED4E463DC9B5}"/>
                </a:ext>
              </a:extLst>
            </p:cNvPr>
            <p:cNvSpPr/>
            <p:nvPr/>
          </p:nvSpPr>
          <p:spPr bwMode="auto">
            <a:xfrm>
              <a:off x="8883031" y="4105679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Alicloud</a:t>
              </a:r>
              <a:r>
                <a:rPr kumimoji="0" lang="zh-CN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 </a:t>
              </a: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Disk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903A5C6-2326-1646-B41E-07DDB382532A}"/>
                </a:ext>
              </a:extLst>
            </p:cNvPr>
            <p:cNvSpPr/>
            <p:nvPr/>
          </p:nvSpPr>
          <p:spPr bwMode="auto">
            <a:xfrm>
              <a:off x="8883031" y="4574561"/>
              <a:ext cx="1440160" cy="4411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AWS Elastic Block Storage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1B23A99-879B-FA48-849C-F7E4A72254C9}"/>
                </a:ext>
              </a:extLst>
            </p:cNvPr>
            <p:cNvSpPr/>
            <p:nvPr/>
          </p:nvSpPr>
          <p:spPr bwMode="auto">
            <a:xfrm>
              <a:off x="8883031" y="5217453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Azure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Disk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933FC3B-A341-D44C-BB18-61A442203120}"/>
                </a:ext>
              </a:extLst>
            </p:cNvPr>
            <p:cNvSpPr/>
            <p:nvPr/>
          </p:nvSpPr>
          <p:spPr bwMode="auto">
            <a:xfrm>
              <a:off x="8883031" y="5620354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其他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…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27EF7AE-DA85-A346-8A8B-14EDA14F8F06}"/>
                </a:ext>
              </a:extLst>
            </p:cNvPr>
            <p:cNvCxnSpPr>
              <a:cxnSpLocks/>
              <a:stCxn id="53" idx="2"/>
              <a:endCxn id="60" idx="0"/>
            </p:cNvCxnSpPr>
            <p:nvPr/>
          </p:nvCxnSpPr>
          <p:spPr bwMode="auto">
            <a:xfrm>
              <a:off x="9545235" y="3103826"/>
              <a:ext cx="1290" cy="56174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6AE1D25-EF24-7E49-8CCE-B2133EBCD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100" y="3655176"/>
              <a:ext cx="1941763" cy="2304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计算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9E91418-D8ED-A145-840C-C0479084D087}"/>
                </a:ext>
              </a:extLst>
            </p:cNvPr>
            <p:cNvSpPr/>
            <p:nvPr/>
          </p:nvSpPr>
          <p:spPr bwMode="auto">
            <a:xfrm>
              <a:off x="4829737" y="4095289"/>
              <a:ext cx="1646037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Docker-shim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05CCE07-F29E-E24D-98C9-3B47035BFFA8}"/>
                </a:ext>
              </a:extLst>
            </p:cNvPr>
            <p:cNvSpPr/>
            <p:nvPr/>
          </p:nvSpPr>
          <p:spPr bwMode="auto">
            <a:xfrm>
              <a:off x="4829736" y="4597476"/>
              <a:ext cx="1649779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CRI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-</a:t>
              </a:r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Containerd</a:t>
              </a:r>
              <a:endPara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D191BC5-66EF-5F46-A612-8524C4EAFEC5}"/>
                </a:ext>
              </a:extLst>
            </p:cNvPr>
            <p:cNvSpPr/>
            <p:nvPr/>
          </p:nvSpPr>
          <p:spPr bwMode="auto">
            <a:xfrm>
              <a:off x="4825995" y="5142895"/>
              <a:ext cx="1649779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CRI-O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FE9137-5EB7-364E-933D-CD7F7740DC69}"/>
                </a:ext>
              </a:extLst>
            </p:cNvPr>
            <p:cNvSpPr/>
            <p:nvPr/>
          </p:nvSpPr>
          <p:spPr bwMode="auto">
            <a:xfrm>
              <a:off x="4825995" y="5609964"/>
              <a:ext cx="1649779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rkt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1D2012C0-E9D7-EA45-8EF0-13A02F05CD35}"/>
                </a:ext>
              </a:extLst>
            </p:cNvPr>
            <p:cNvCxnSpPr>
              <a:cxnSpLocks/>
              <a:stCxn id="51" idx="2"/>
              <a:endCxn id="66" idx="0"/>
            </p:cNvCxnSpPr>
            <p:nvPr/>
          </p:nvCxnSpPr>
          <p:spPr bwMode="auto">
            <a:xfrm>
              <a:off x="5612693" y="3084351"/>
              <a:ext cx="1289" cy="57082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520F515-50C0-924A-9DEB-34A0E7D94EE4}"/>
                </a:ext>
              </a:extLst>
            </p:cNvPr>
            <p:cNvSpPr/>
            <p:nvPr/>
          </p:nvSpPr>
          <p:spPr bwMode="auto">
            <a:xfrm>
              <a:off x="2428178" y="4080721"/>
              <a:ext cx="1728192" cy="1889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OCI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runtimes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872EC43-49C6-1246-BA1A-6573DCF0F21B}"/>
                </a:ext>
              </a:extLst>
            </p:cNvPr>
            <p:cNvSpPr/>
            <p:nvPr/>
          </p:nvSpPr>
          <p:spPr bwMode="auto">
            <a:xfrm>
              <a:off x="2591684" y="4516424"/>
              <a:ext cx="1440160" cy="27186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runC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07E845A-E798-384F-94E3-554DEE68F1DD}"/>
                </a:ext>
              </a:extLst>
            </p:cNvPr>
            <p:cNvSpPr/>
            <p:nvPr/>
          </p:nvSpPr>
          <p:spPr bwMode="auto">
            <a:xfrm>
              <a:off x="2592963" y="5072187"/>
              <a:ext cx="1440160" cy="27186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Kata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725BB78-1FB1-3E49-A1D5-413553619BB8}"/>
                </a:ext>
              </a:extLst>
            </p:cNvPr>
            <p:cNvSpPr/>
            <p:nvPr/>
          </p:nvSpPr>
          <p:spPr bwMode="auto">
            <a:xfrm>
              <a:off x="2591684" y="5579703"/>
              <a:ext cx="1440160" cy="27186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gVisor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84945AC-69A4-9C49-8B77-2CEE39CE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851" y="3126444"/>
              <a:ext cx="1640846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Containerd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77" name="直线箭头连接符 76">
              <a:extLst>
                <a:ext uri="{FF2B5EF4-FFF2-40B4-BE49-F238E27FC236}">
                  <a16:creationId xmlns:a16="http://schemas.microsoft.com/office/drawing/2014/main" id="{B76A18D2-BAC8-7C4F-8EB2-90E7F986FB66}"/>
                </a:ext>
              </a:extLst>
            </p:cNvPr>
            <p:cNvCxnSpPr>
              <a:cxnSpLocks/>
              <a:stCxn id="76" idx="2"/>
              <a:endCxn id="72" idx="0"/>
            </p:cNvCxnSpPr>
            <p:nvPr/>
          </p:nvCxnSpPr>
          <p:spPr bwMode="auto">
            <a:xfrm>
              <a:off x="3292274" y="3676566"/>
              <a:ext cx="0" cy="4041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3F1AA1A-0DE7-B04E-906D-5E974151D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851" y="2197786"/>
              <a:ext cx="1640846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Docker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AA819F2F-794A-444E-BD29-184CD7A80449}"/>
                </a:ext>
              </a:extLst>
            </p:cNvPr>
            <p:cNvCxnSpPr>
              <a:stCxn id="79" idx="2"/>
              <a:endCxn id="76" idx="0"/>
            </p:cNvCxnSpPr>
            <p:nvPr/>
          </p:nvCxnSpPr>
          <p:spPr bwMode="auto">
            <a:xfrm>
              <a:off x="3292274" y="2747908"/>
              <a:ext cx="0" cy="37853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C27BDD73-66E2-1247-84BA-44012F3588BF}"/>
                </a:ext>
              </a:extLst>
            </p:cNvPr>
            <p:cNvCxnSpPr>
              <a:stCxn id="67" idx="1"/>
              <a:endCxn id="79" idx="3"/>
            </p:cNvCxnSpPr>
            <p:nvPr/>
          </p:nvCxnSpPr>
          <p:spPr bwMode="auto">
            <a:xfrm flipH="1" flipV="1">
              <a:off x="4112697" y="2472847"/>
              <a:ext cx="717040" cy="1758377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B42ACDB7-8CAB-C347-A7EE-E390F171D643}"/>
                </a:ext>
              </a:extLst>
            </p:cNvPr>
            <p:cNvCxnSpPr>
              <a:cxnSpLocks/>
              <a:stCxn id="68" idx="1"/>
              <a:endCxn id="76" idx="3"/>
            </p:cNvCxnSpPr>
            <p:nvPr/>
          </p:nvCxnSpPr>
          <p:spPr bwMode="auto">
            <a:xfrm flipH="1" flipV="1">
              <a:off x="4112697" y="3401505"/>
              <a:ext cx="717039" cy="133190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EF094EEF-C7E7-B24D-9E41-F9B6C22C6FAF}"/>
                </a:ext>
              </a:extLst>
            </p:cNvPr>
            <p:cNvCxnSpPr>
              <a:stCxn id="69" idx="1"/>
              <a:endCxn id="72" idx="3"/>
            </p:cNvCxnSpPr>
            <p:nvPr/>
          </p:nvCxnSpPr>
          <p:spPr bwMode="auto">
            <a:xfrm flipH="1" flipV="1">
              <a:off x="4156370" y="5025321"/>
              <a:ext cx="669625" cy="25350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9ECB4-BCBA-F54F-AFB2-6F8F56F0221C}"/>
              </a:ext>
            </a:extLst>
          </p:cNvPr>
          <p:cNvSpPr txBox="1"/>
          <p:nvPr/>
        </p:nvSpPr>
        <p:spPr>
          <a:xfrm>
            <a:off x="446989" y="1052736"/>
            <a:ext cx="481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围绕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的容器生态</a:t>
            </a:r>
            <a:endParaRPr kumimoji="1" lang="en-US" altLang="zh-CN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2C9B535-C65F-D24A-8D2E-5254D8977BCB}"/>
              </a:ext>
            </a:extLst>
          </p:cNvPr>
          <p:cNvSpPr txBox="1"/>
          <p:nvPr/>
        </p:nvSpPr>
        <p:spPr>
          <a:xfrm>
            <a:off x="6631763" y="1029372"/>
            <a:ext cx="481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围绕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的容器生态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06617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6B92C3-016E-854F-9AC1-08B6D6875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613" y="1963738"/>
            <a:ext cx="7101048" cy="2203148"/>
          </a:xfrm>
        </p:spPr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容器安全：</a:t>
            </a:r>
            <a:endParaRPr kumimoji="0" lang="en-US" altLang="zh-CN" kern="1200" dirty="0">
              <a:solidFill>
                <a:srgbClr val="00A0E9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Kata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&amp;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kern="1200" dirty="0" err="1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gVisor</a:t>
            </a:r>
            <a:endParaRPr kumimoji="0" lang="zh-CN" altLang="en-US" kern="1200" dirty="0">
              <a:solidFill>
                <a:srgbClr val="00A0E9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4D4DF-1F2E-AE44-B65A-E1E5F612E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021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5DD1C-2838-9144-8A82-1F344E48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Namespace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容器的安全缺陷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146C1-D3A8-4E4E-9F45-D152F083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ea typeface="Microsoft YaHei" panose="020B0503020204020204" pitchFamily="34" charset="-122"/>
              </a:rPr>
              <a:t>共享内核带来的安全风险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</a:rPr>
              <a:t>Docker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已有的安全加固措施无法解决根本问题：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</a:rPr>
              <a:t>Capability: 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限制容器内进程的“能力”。</a:t>
            </a:r>
            <a:endParaRPr lang="en-US" altLang="zh-CN" sz="1800" kern="1200" dirty="0"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ea typeface="Microsoft YaHei" panose="020B0503020204020204" pitchFamily="34" charset="-122"/>
              </a:rPr>
              <a:t>Seccomp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: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 过滤容器进程的</a:t>
            </a:r>
            <a:r>
              <a:rPr lang="en-US" altLang="zh-CN" sz="1800" kern="1200" dirty="0" err="1">
                <a:ea typeface="Microsoft YaHei" panose="020B0503020204020204" pitchFamily="34" charset="-122"/>
              </a:rPr>
              <a:t>syscall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ea typeface="Microsoft YaHei" panose="020B0503020204020204" pitchFamily="34" charset="-122"/>
              </a:rPr>
              <a:t>SElinux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:  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定制程序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用户的访问控制权限。</a:t>
            </a:r>
            <a:endParaRPr lang="en-US" altLang="zh-CN" sz="1800" kern="1200" dirty="0"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ea typeface="Microsoft YaHei" panose="020B0503020204020204" pitchFamily="34" charset="-122"/>
              </a:rPr>
              <a:t>AppArmor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：限制程序对文件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/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网络模块等访问权限，与</a:t>
            </a:r>
            <a:r>
              <a:rPr lang="en-US" altLang="zh-CN" sz="1800" kern="1200" dirty="0" err="1">
                <a:ea typeface="Microsoft YaHei" panose="020B0503020204020204" pitchFamily="34" charset="-122"/>
              </a:rPr>
              <a:t>selinux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类似。</a:t>
            </a:r>
            <a:endParaRPr lang="en-US" altLang="zh-CN" sz="1800" kern="1200" dirty="0"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>
                <a:ea typeface="Microsoft YaHei" panose="020B0503020204020204" pitchFamily="34" charset="-122"/>
              </a:rPr>
              <a:t>User namespace:  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将容器内的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root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用户映射成主机上的普通用户，从而限制用户对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host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的访问权限。</a:t>
            </a:r>
            <a:endParaRPr lang="en-US" altLang="zh-CN" sz="1800" kern="1200" dirty="0"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endParaRPr kumimoji="1" lang="en-US" altLang="zh-CN" sz="1800" kern="1200" dirty="0">
              <a:ea typeface="Microsoft YaHei" panose="020B0503020204020204" pitchFamily="34" charset="-122"/>
            </a:endParaRPr>
          </a:p>
          <a:p>
            <a:r>
              <a:rPr lang="en" altLang="zh-CN" sz="1800" kern="1200" dirty="0">
                <a:solidFill>
                  <a:srgbClr val="FF0000"/>
                </a:solidFill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CVE-2019-5736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：容器内普通进程逃逸到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Host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，且获取到</a:t>
            </a:r>
            <a:r>
              <a:rPr lang="en-US" altLang="zh-CN" sz="1800" kern="1200" dirty="0">
                <a:ea typeface="Microsoft YaHei" panose="020B0503020204020204" pitchFamily="34" charset="-122"/>
              </a:rPr>
              <a:t>root</a:t>
            </a:r>
            <a:r>
              <a:rPr lang="zh-CN" altLang="en-US" sz="1800" kern="1200" dirty="0">
                <a:ea typeface="Microsoft YaHei" panose="020B0503020204020204" pitchFamily="34" charset="-122"/>
              </a:rPr>
              <a:t>权限。</a:t>
            </a:r>
            <a:endParaRPr lang="en" altLang="zh-CN" sz="1800" kern="12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88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46F198-DE13-8347-B442-9D27FDF5204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+mj-lt"/>
                <a:ea typeface="+mj-ea"/>
                <a:cs typeface="+mj-cs"/>
                <a:sym typeface="Microsoft Sans Serif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9pPr>
          </a:lstStyle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传统多租隔离容器方案（公</a:t>
            </a:r>
            <a:r>
              <a:rPr kumimoji="0" lang="en-US" altLang="zh-CN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/</a:t>
            </a: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私有云）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2F92E7-3679-7C43-9161-0CB5EA8A346D}"/>
              </a:ext>
            </a:extLst>
          </p:cNvPr>
          <p:cNvSpPr txBox="1">
            <a:spLocks/>
          </p:cNvSpPr>
          <p:nvPr/>
        </p:nvSpPr>
        <p:spPr>
          <a:xfrm>
            <a:off x="7680176" y="1593852"/>
            <a:ext cx="3902224" cy="4532312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裸机容器无法满足多租户场景下的安全要求。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引入的虚拟化层增大了系统的资源开销，部署复杂，使得容器高性能易于部署的优势不再。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zh-CN" sz="2400" kern="1200" dirty="0"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E642F70-9894-0D41-AFE4-408FEB5D6BAA}"/>
              </a:ext>
            </a:extLst>
          </p:cNvPr>
          <p:cNvSpPr/>
          <p:nvPr/>
        </p:nvSpPr>
        <p:spPr>
          <a:xfrm>
            <a:off x="305511" y="5643854"/>
            <a:ext cx="7008274" cy="357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Hardware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A81E4F0-89A2-B944-A3E0-F2FF5379A3EC}"/>
              </a:ext>
            </a:extLst>
          </p:cNvPr>
          <p:cNvSpPr/>
          <p:nvPr/>
        </p:nvSpPr>
        <p:spPr>
          <a:xfrm>
            <a:off x="305511" y="5040194"/>
            <a:ext cx="7014624" cy="3746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F9DCF7A-B9C7-DA44-9E37-AB791EB3AAE7}"/>
              </a:ext>
            </a:extLst>
          </p:cNvPr>
          <p:cNvSpPr/>
          <p:nvPr/>
        </p:nvSpPr>
        <p:spPr>
          <a:xfrm>
            <a:off x="356311" y="1417639"/>
            <a:ext cx="3219409" cy="2885546"/>
          </a:xfrm>
          <a:prstGeom prst="round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598F4DF-11AF-2F45-B70A-53EA3214E5F0}"/>
              </a:ext>
            </a:extLst>
          </p:cNvPr>
          <p:cNvSpPr/>
          <p:nvPr/>
        </p:nvSpPr>
        <p:spPr>
          <a:xfrm>
            <a:off x="457910" y="3750734"/>
            <a:ext cx="2937933" cy="3619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Guest OS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762E52B-12E9-D549-AC05-29EDD5245ACF}"/>
              </a:ext>
            </a:extLst>
          </p:cNvPr>
          <p:cNvSpPr/>
          <p:nvPr/>
        </p:nvSpPr>
        <p:spPr>
          <a:xfrm>
            <a:off x="457910" y="3302000"/>
            <a:ext cx="2937933" cy="364067"/>
          </a:xfrm>
          <a:prstGeom prst="roundRect">
            <a:avLst/>
          </a:prstGeom>
          <a:solidFill>
            <a:srgbClr val="D5393D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err="1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docker</a:t>
            </a: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 engine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FDAF9C9-7CAB-154D-9686-29C246B10A64}"/>
              </a:ext>
            </a:extLst>
          </p:cNvPr>
          <p:cNvSpPr/>
          <p:nvPr/>
        </p:nvSpPr>
        <p:spPr>
          <a:xfrm>
            <a:off x="445211" y="1996018"/>
            <a:ext cx="1420284" cy="1229783"/>
          </a:xfrm>
          <a:prstGeom prst="round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006C5B9-3D3E-954C-B82C-DE2F5497A0DA}"/>
              </a:ext>
            </a:extLst>
          </p:cNvPr>
          <p:cNvSpPr/>
          <p:nvPr/>
        </p:nvSpPr>
        <p:spPr>
          <a:xfrm>
            <a:off x="527761" y="2377018"/>
            <a:ext cx="1265767" cy="340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A263833-3A6B-934E-9E2B-B9FAFB0FDFD3}"/>
              </a:ext>
            </a:extLst>
          </p:cNvPr>
          <p:cNvSpPr/>
          <p:nvPr/>
        </p:nvSpPr>
        <p:spPr>
          <a:xfrm>
            <a:off x="525644" y="2806701"/>
            <a:ext cx="1267884" cy="3259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58CED91-A77A-0741-A92D-BDD7D7EC980F}"/>
              </a:ext>
            </a:extLst>
          </p:cNvPr>
          <p:cNvSpPr/>
          <p:nvPr/>
        </p:nvSpPr>
        <p:spPr>
          <a:xfrm>
            <a:off x="305511" y="4436534"/>
            <a:ext cx="7014625" cy="3746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Hypervisor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571DCE0-E518-CC4B-A59C-6CD7F0A99442}"/>
              </a:ext>
            </a:extLst>
          </p:cNvPr>
          <p:cNvSpPr/>
          <p:nvPr/>
        </p:nvSpPr>
        <p:spPr>
          <a:xfrm>
            <a:off x="1945927" y="2000252"/>
            <a:ext cx="1420283" cy="1229783"/>
          </a:xfrm>
          <a:prstGeom prst="round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34249B2-1E22-C844-BB7A-019BFC0985C4}"/>
              </a:ext>
            </a:extLst>
          </p:cNvPr>
          <p:cNvSpPr/>
          <p:nvPr/>
        </p:nvSpPr>
        <p:spPr>
          <a:xfrm>
            <a:off x="2028477" y="2381252"/>
            <a:ext cx="1265767" cy="340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4D72824-20E2-5E48-97B2-FD1615DE674A}"/>
              </a:ext>
            </a:extLst>
          </p:cNvPr>
          <p:cNvSpPr/>
          <p:nvPr/>
        </p:nvSpPr>
        <p:spPr>
          <a:xfrm>
            <a:off x="2026361" y="2810934"/>
            <a:ext cx="1267883" cy="3259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0884F79-B442-8042-9242-FF91765D812F}"/>
              </a:ext>
            </a:extLst>
          </p:cNvPr>
          <p:cNvSpPr/>
          <p:nvPr/>
        </p:nvSpPr>
        <p:spPr>
          <a:xfrm>
            <a:off x="4100727" y="1413407"/>
            <a:ext cx="3219409" cy="2885545"/>
          </a:xfrm>
          <a:prstGeom prst="roundRect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47B8DF4-64F1-6F44-B15B-28FBEB6BBBDD}"/>
              </a:ext>
            </a:extLst>
          </p:cNvPr>
          <p:cNvSpPr/>
          <p:nvPr/>
        </p:nvSpPr>
        <p:spPr>
          <a:xfrm>
            <a:off x="4310235" y="3744385"/>
            <a:ext cx="2935816" cy="3640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Guest OS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566A0A7-731B-8C46-9DDB-53E535F6D3F9}"/>
              </a:ext>
            </a:extLst>
          </p:cNvPr>
          <p:cNvSpPr/>
          <p:nvPr/>
        </p:nvSpPr>
        <p:spPr>
          <a:xfrm>
            <a:off x="4310235" y="3295652"/>
            <a:ext cx="2935816" cy="364067"/>
          </a:xfrm>
          <a:prstGeom prst="roundRect">
            <a:avLst/>
          </a:prstGeom>
          <a:solidFill>
            <a:srgbClr val="D5393D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err="1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docker</a:t>
            </a: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 engine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EF0F6AF-F717-5942-AE01-D9A886D95A68}"/>
              </a:ext>
            </a:extLst>
          </p:cNvPr>
          <p:cNvSpPr/>
          <p:nvPr/>
        </p:nvSpPr>
        <p:spPr>
          <a:xfrm>
            <a:off x="4297535" y="1989668"/>
            <a:ext cx="1420283" cy="1229784"/>
          </a:xfrm>
          <a:prstGeom prst="round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384C55-8443-E34B-9F1D-5840A3D88F40}"/>
              </a:ext>
            </a:extLst>
          </p:cNvPr>
          <p:cNvSpPr/>
          <p:nvPr/>
        </p:nvSpPr>
        <p:spPr>
          <a:xfrm>
            <a:off x="4380085" y="2372785"/>
            <a:ext cx="1263651" cy="3386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FF2DFD-DF92-784F-A917-9E6BB8719F65}"/>
              </a:ext>
            </a:extLst>
          </p:cNvPr>
          <p:cNvSpPr/>
          <p:nvPr/>
        </p:nvSpPr>
        <p:spPr>
          <a:xfrm>
            <a:off x="4377969" y="2800352"/>
            <a:ext cx="1265767" cy="328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8AB8621-49DD-964A-86F4-7577DD03C8F9}"/>
              </a:ext>
            </a:extLst>
          </p:cNvPr>
          <p:cNvSpPr/>
          <p:nvPr/>
        </p:nvSpPr>
        <p:spPr>
          <a:xfrm>
            <a:off x="5798252" y="1993901"/>
            <a:ext cx="1420284" cy="1229784"/>
          </a:xfrm>
          <a:prstGeom prst="roundRect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A3BA52E-F517-6A4B-A86D-6123DBE97937}"/>
              </a:ext>
            </a:extLst>
          </p:cNvPr>
          <p:cNvSpPr/>
          <p:nvPr/>
        </p:nvSpPr>
        <p:spPr>
          <a:xfrm>
            <a:off x="5880803" y="2377019"/>
            <a:ext cx="1263649" cy="3386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08FC3C3-05A5-AD48-AF84-8696048D7D59}"/>
              </a:ext>
            </a:extLst>
          </p:cNvPr>
          <p:cNvSpPr/>
          <p:nvPr/>
        </p:nvSpPr>
        <p:spPr>
          <a:xfrm>
            <a:off x="5878685" y="2804585"/>
            <a:ext cx="1265767" cy="328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58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编排调度</a:t>
            </a:r>
            <a:endParaRPr kumimoji="0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容器安全：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Kata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0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gVisor</a:t>
            </a:r>
            <a:endParaRPr kumimoji="0"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287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47ECB3-0C47-2446-A043-DB19A746B41E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+mj-lt"/>
                <a:ea typeface="+mj-ea"/>
                <a:cs typeface="+mj-cs"/>
                <a:sym typeface="Microsoft Sans Serif" panose="020B0604020202020204" pitchFamily="34" charset="0"/>
              </a:defRPr>
            </a:lvl1pPr>
            <a:lvl2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2pPr>
            <a:lvl3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3pPr>
            <a:lvl4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4pPr>
            <a:lvl5pPr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panose="020B0604020202020204" pitchFamily="34" charset="0"/>
              </a:defRPr>
            </a:lvl5pPr>
            <a:lvl6pPr marL="4572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6pPr>
            <a:lvl7pPr marL="9144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7pPr>
            <a:lvl8pPr marL="13716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8pPr>
            <a:lvl9pPr marL="1828800" algn="l" rtl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Microsoft Sans Serif" charset="0"/>
                <a:ea typeface="宋体" charset="0"/>
                <a:cs typeface="Microsoft Sans Serif" charset="0"/>
                <a:sym typeface="Microsoft Sans Serif" charset="0"/>
              </a:defRPr>
            </a:lvl9pPr>
          </a:lstStyle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轻量级虚拟化</a:t>
            </a:r>
            <a:r>
              <a:rPr kumimoji="0" lang="en-US" altLang="zh-CN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kata</a:t>
            </a:r>
            <a:r>
              <a:rPr kumimoji="0" lang="zh-CN" altLang="en-US" sz="4000" b="1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隔离容器方案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50E8CB2-2ADF-3C44-8286-6B254443A597}"/>
              </a:ext>
            </a:extLst>
          </p:cNvPr>
          <p:cNvSpPr txBox="1">
            <a:spLocks/>
          </p:cNvSpPr>
          <p:nvPr/>
        </p:nvSpPr>
        <p:spPr>
          <a:xfrm>
            <a:off x="8118531" y="1417479"/>
            <a:ext cx="3912601" cy="4532312"/>
          </a:xfrm>
          <a:prstGeom prst="rect">
            <a:avLst/>
          </a:prstGeom>
        </p:spPr>
        <p:txBody>
          <a:bodyPr vert="horz"/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Microsoft YaHei" panose="020B0503020204020204" pitchFamily="34" charset="-122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kumimoji="1"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panose="020B0503020204020204" pitchFamily="34" charset="-122"/>
              </a:defRPr>
            </a:lvl5pPr>
            <a:lvl6pPr marL="26416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6pPr>
            <a:lvl7pPr marL="30988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7pPr>
            <a:lvl8pPr marL="35560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8pPr>
            <a:lvl9pPr marL="4013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ea typeface="Microsoft YaHei" charset="0"/>
                <a:cs typeface="+mn-cs"/>
                <a:sym typeface="Microsoft YaHei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安全：虚拟化层的存在，保障了容器在多租户场景下的安全性。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低成本：高度裁剪和优化过的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VM, guest OS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保证了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启动时间极短，性能损耗极小，占用资源极少。</a:t>
            </a:r>
            <a:endParaRPr lang="en-US" altLang="zh-CN" sz="18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管理简化：不需要单独管理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。主打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serverless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。</a:t>
            </a:r>
            <a:endParaRPr lang="zh-CN" altLang="en-US" sz="18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生态兼容：接口层支持对接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</a:t>
            </a:r>
            <a:r>
              <a:rPr lang="en-US" altLang="zh-CN" sz="1800" kern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containerd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CRI-O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，镜像兼容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镜像无需修改。完美融入</a:t>
            </a:r>
            <a:r>
              <a:rPr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容器生态。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zh-CN" sz="1800" kern="1200" dirty="0">
              <a:ea typeface="Microsoft YaHei" panose="020B0503020204020204" pitchFamily="34" charset="-122"/>
            </a:endParaRPr>
          </a:p>
        </p:txBody>
      </p:sp>
      <p:sp>
        <p:nvSpPr>
          <p:cNvPr id="6" name="可选流程 5">
            <a:extLst>
              <a:ext uri="{FF2B5EF4-FFF2-40B4-BE49-F238E27FC236}">
                <a16:creationId xmlns:a16="http://schemas.microsoft.com/office/drawing/2014/main" id="{272D583B-C853-4041-B023-DF5DE6735786}"/>
              </a:ext>
            </a:extLst>
          </p:cNvPr>
          <p:cNvSpPr/>
          <p:nvPr/>
        </p:nvSpPr>
        <p:spPr>
          <a:xfrm>
            <a:off x="278939" y="5501704"/>
            <a:ext cx="7754705" cy="35771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Hardware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7" name="可选流程 6">
            <a:extLst>
              <a:ext uri="{FF2B5EF4-FFF2-40B4-BE49-F238E27FC236}">
                <a16:creationId xmlns:a16="http://schemas.microsoft.com/office/drawing/2014/main" id="{44145666-1F98-2B43-8900-24899EDCA6AD}"/>
              </a:ext>
            </a:extLst>
          </p:cNvPr>
          <p:cNvSpPr/>
          <p:nvPr/>
        </p:nvSpPr>
        <p:spPr>
          <a:xfrm>
            <a:off x="278940" y="4878734"/>
            <a:ext cx="7754705" cy="37464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8" name="可选流程 7">
            <a:extLst>
              <a:ext uri="{FF2B5EF4-FFF2-40B4-BE49-F238E27FC236}">
                <a16:creationId xmlns:a16="http://schemas.microsoft.com/office/drawing/2014/main" id="{F25CA42D-6CD6-EB47-BEF0-F687E8956274}"/>
              </a:ext>
            </a:extLst>
          </p:cNvPr>
          <p:cNvSpPr/>
          <p:nvPr/>
        </p:nvSpPr>
        <p:spPr>
          <a:xfrm>
            <a:off x="353244" y="1213379"/>
            <a:ext cx="1536700" cy="2325159"/>
          </a:xfrm>
          <a:prstGeom prst="flowChartAlternateProcess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9" name="可选流程 8">
            <a:extLst>
              <a:ext uri="{FF2B5EF4-FFF2-40B4-BE49-F238E27FC236}">
                <a16:creationId xmlns:a16="http://schemas.microsoft.com/office/drawing/2014/main" id="{272E1491-DFA4-7446-AF93-395077A29A4E}"/>
              </a:ext>
            </a:extLst>
          </p:cNvPr>
          <p:cNvSpPr/>
          <p:nvPr/>
        </p:nvSpPr>
        <p:spPr>
          <a:xfrm>
            <a:off x="454844" y="3064404"/>
            <a:ext cx="1344083" cy="36406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0" name="可选流程 9">
            <a:extLst>
              <a:ext uri="{FF2B5EF4-FFF2-40B4-BE49-F238E27FC236}">
                <a16:creationId xmlns:a16="http://schemas.microsoft.com/office/drawing/2014/main" id="{58FB577D-76EE-6A42-B1C3-B31FEFA28278}"/>
              </a:ext>
            </a:extLst>
          </p:cNvPr>
          <p:cNvSpPr/>
          <p:nvPr/>
        </p:nvSpPr>
        <p:spPr>
          <a:xfrm>
            <a:off x="454844" y="1762653"/>
            <a:ext cx="1344083" cy="1229784"/>
          </a:xfrm>
          <a:prstGeom prst="flowChartAlternateProcess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1" name="可选流程 10">
            <a:extLst>
              <a:ext uri="{FF2B5EF4-FFF2-40B4-BE49-F238E27FC236}">
                <a16:creationId xmlns:a16="http://schemas.microsoft.com/office/drawing/2014/main" id="{E8F9E5A3-3B34-F948-B891-A74041A17E95}"/>
              </a:ext>
            </a:extLst>
          </p:cNvPr>
          <p:cNvSpPr/>
          <p:nvPr/>
        </p:nvSpPr>
        <p:spPr>
          <a:xfrm>
            <a:off x="537393" y="2145771"/>
            <a:ext cx="1195917" cy="33866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2" name="可选流程 11">
            <a:extLst>
              <a:ext uri="{FF2B5EF4-FFF2-40B4-BE49-F238E27FC236}">
                <a16:creationId xmlns:a16="http://schemas.microsoft.com/office/drawing/2014/main" id="{F210AFF1-21C9-3E4C-9B73-57DE437B561B}"/>
              </a:ext>
            </a:extLst>
          </p:cNvPr>
          <p:cNvSpPr/>
          <p:nvPr/>
        </p:nvSpPr>
        <p:spPr>
          <a:xfrm>
            <a:off x="535278" y="2573337"/>
            <a:ext cx="1198033" cy="32808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3" name="可选流程 12">
            <a:extLst>
              <a:ext uri="{FF2B5EF4-FFF2-40B4-BE49-F238E27FC236}">
                <a16:creationId xmlns:a16="http://schemas.microsoft.com/office/drawing/2014/main" id="{3CF6B1BA-EAF3-8240-9DFB-FB9CEE12C64B}"/>
              </a:ext>
            </a:extLst>
          </p:cNvPr>
          <p:cNvSpPr/>
          <p:nvPr/>
        </p:nvSpPr>
        <p:spPr>
          <a:xfrm>
            <a:off x="285511" y="3712105"/>
            <a:ext cx="7754705" cy="37464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Hypervisor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4" name="可选流程 13">
            <a:extLst>
              <a:ext uri="{FF2B5EF4-FFF2-40B4-BE49-F238E27FC236}">
                <a16:creationId xmlns:a16="http://schemas.microsoft.com/office/drawing/2014/main" id="{65E66D48-78FA-344C-852C-5E1C993DD3B1}"/>
              </a:ext>
            </a:extLst>
          </p:cNvPr>
          <p:cNvSpPr/>
          <p:nvPr/>
        </p:nvSpPr>
        <p:spPr>
          <a:xfrm>
            <a:off x="278940" y="4295245"/>
            <a:ext cx="7754705" cy="364067"/>
          </a:xfrm>
          <a:prstGeom prst="flowChartAlternateProcess">
            <a:avLst/>
          </a:prstGeom>
          <a:solidFill>
            <a:srgbClr val="D5393D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 err="1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docker</a:t>
            </a:r>
            <a:r>
              <a:rPr lang="en-US" altLang="zh-CN" sz="24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 engine</a:t>
            </a:r>
            <a:endParaRPr lang="en-US" sz="24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5" name="可选流程 14">
            <a:extLst>
              <a:ext uri="{FF2B5EF4-FFF2-40B4-BE49-F238E27FC236}">
                <a16:creationId xmlns:a16="http://schemas.microsoft.com/office/drawing/2014/main" id="{9B2A8139-E0C3-7242-9362-568124618C0F}"/>
              </a:ext>
            </a:extLst>
          </p:cNvPr>
          <p:cNvSpPr/>
          <p:nvPr/>
        </p:nvSpPr>
        <p:spPr>
          <a:xfrm>
            <a:off x="2338677" y="1213379"/>
            <a:ext cx="1534583" cy="2325159"/>
          </a:xfrm>
          <a:prstGeom prst="flowChartAlternateProcess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6" name="可选流程 15">
            <a:extLst>
              <a:ext uri="{FF2B5EF4-FFF2-40B4-BE49-F238E27FC236}">
                <a16:creationId xmlns:a16="http://schemas.microsoft.com/office/drawing/2014/main" id="{687A854C-2265-4D44-ADF3-DBDE4FD61C35}"/>
              </a:ext>
            </a:extLst>
          </p:cNvPr>
          <p:cNvSpPr/>
          <p:nvPr/>
        </p:nvSpPr>
        <p:spPr>
          <a:xfrm>
            <a:off x="2440277" y="3066522"/>
            <a:ext cx="1344083" cy="36194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7" name="可选流程 16">
            <a:extLst>
              <a:ext uri="{FF2B5EF4-FFF2-40B4-BE49-F238E27FC236}">
                <a16:creationId xmlns:a16="http://schemas.microsoft.com/office/drawing/2014/main" id="{683028BF-5498-804F-93B1-1FE81FB0E532}"/>
              </a:ext>
            </a:extLst>
          </p:cNvPr>
          <p:cNvSpPr/>
          <p:nvPr/>
        </p:nvSpPr>
        <p:spPr>
          <a:xfrm>
            <a:off x="2440277" y="1764771"/>
            <a:ext cx="1344083" cy="1227667"/>
          </a:xfrm>
          <a:prstGeom prst="flowChartAlternateProcess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8" name="可选流程 17">
            <a:extLst>
              <a:ext uri="{FF2B5EF4-FFF2-40B4-BE49-F238E27FC236}">
                <a16:creationId xmlns:a16="http://schemas.microsoft.com/office/drawing/2014/main" id="{818478B0-2650-EF4C-8AB9-EE45AB62EB62}"/>
              </a:ext>
            </a:extLst>
          </p:cNvPr>
          <p:cNvSpPr/>
          <p:nvPr/>
        </p:nvSpPr>
        <p:spPr>
          <a:xfrm>
            <a:off x="2522826" y="2145771"/>
            <a:ext cx="1195917" cy="34078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9" name="可选流程 18">
            <a:extLst>
              <a:ext uri="{FF2B5EF4-FFF2-40B4-BE49-F238E27FC236}">
                <a16:creationId xmlns:a16="http://schemas.microsoft.com/office/drawing/2014/main" id="{26F00A87-0BCE-7847-9B2A-1EA172BFE0E6}"/>
              </a:ext>
            </a:extLst>
          </p:cNvPr>
          <p:cNvSpPr/>
          <p:nvPr/>
        </p:nvSpPr>
        <p:spPr>
          <a:xfrm>
            <a:off x="2520711" y="2573338"/>
            <a:ext cx="1198033" cy="32808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0" name="可选流程 19">
            <a:extLst>
              <a:ext uri="{FF2B5EF4-FFF2-40B4-BE49-F238E27FC236}">
                <a16:creationId xmlns:a16="http://schemas.microsoft.com/office/drawing/2014/main" id="{5F0BDF33-1B8D-6342-9583-A9605A69E81E}"/>
              </a:ext>
            </a:extLst>
          </p:cNvPr>
          <p:cNvSpPr/>
          <p:nvPr/>
        </p:nvSpPr>
        <p:spPr>
          <a:xfrm>
            <a:off x="4435698" y="1213379"/>
            <a:ext cx="1534583" cy="2356233"/>
          </a:xfrm>
          <a:prstGeom prst="flowChartAlternateProcess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1" name="可选流程 20">
            <a:extLst>
              <a:ext uri="{FF2B5EF4-FFF2-40B4-BE49-F238E27FC236}">
                <a16:creationId xmlns:a16="http://schemas.microsoft.com/office/drawing/2014/main" id="{84777924-2F22-D547-9B20-CE78E769B112}"/>
              </a:ext>
            </a:extLst>
          </p:cNvPr>
          <p:cNvSpPr/>
          <p:nvPr/>
        </p:nvSpPr>
        <p:spPr>
          <a:xfrm>
            <a:off x="4537298" y="3097593"/>
            <a:ext cx="1341967" cy="36406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2" name="可选流程 21">
            <a:extLst>
              <a:ext uri="{FF2B5EF4-FFF2-40B4-BE49-F238E27FC236}">
                <a16:creationId xmlns:a16="http://schemas.microsoft.com/office/drawing/2014/main" id="{36483A52-8932-3E45-A838-1DEE06595A4A}"/>
              </a:ext>
            </a:extLst>
          </p:cNvPr>
          <p:cNvSpPr/>
          <p:nvPr/>
        </p:nvSpPr>
        <p:spPr>
          <a:xfrm>
            <a:off x="4537298" y="1795845"/>
            <a:ext cx="1341967" cy="1229783"/>
          </a:xfrm>
          <a:prstGeom prst="flowChartAlternateProcess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3" name="可选流程 22">
            <a:extLst>
              <a:ext uri="{FF2B5EF4-FFF2-40B4-BE49-F238E27FC236}">
                <a16:creationId xmlns:a16="http://schemas.microsoft.com/office/drawing/2014/main" id="{24CF28CF-6E10-164A-AB95-2E08966611C7}"/>
              </a:ext>
            </a:extLst>
          </p:cNvPr>
          <p:cNvSpPr/>
          <p:nvPr/>
        </p:nvSpPr>
        <p:spPr>
          <a:xfrm>
            <a:off x="4619847" y="2176845"/>
            <a:ext cx="1195917" cy="34078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4" name="可选流程 23">
            <a:extLst>
              <a:ext uri="{FF2B5EF4-FFF2-40B4-BE49-F238E27FC236}">
                <a16:creationId xmlns:a16="http://schemas.microsoft.com/office/drawing/2014/main" id="{417941DB-DB4E-524E-8D88-0E0A61BD2482}"/>
              </a:ext>
            </a:extLst>
          </p:cNvPr>
          <p:cNvSpPr/>
          <p:nvPr/>
        </p:nvSpPr>
        <p:spPr>
          <a:xfrm>
            <a:off x="4617731" y="2606527"/>
            <a:ext cx="1198033" cy="32596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5" name="可选流程 24">
            <a:extLst>
              <a:ext uri="{FF2B5EF4-FFF2-40B4-BE49-F238E27FC236}">
                <a16:creationId xmlns:a16="http://schemas.microsoft.com/office/drawing/2014/main" id="{A95F2675-EFC2-1C4C-B0D1-F37B192648F7}"/>
              </a:ext>
            </a:extLst>
          </p:cNvPr>
          <p:cNvSpPr/>
          <p:nvPr/>
        </p:nvSpPr>
        <p:spPr>
          <a:xfrm>
            <a:off x="6510031" y="1208720"/>
            <a:ext cx="1536700" cy="2356233"/>
          </a:xfrm>
          <a:prstGeom prst="flowChartAlternateProcess">
            <a:avLst/>
          </a:prstGeom>
          <a:solidFill>
            <a:srgbClr val="FAB900">
              <a:lumMod val="40000"/>
              <a:lumOff val="60000"/>
            </a:srgbClr>
          </a:solidFill>
          <a:ln w="10795" cap="flat" cmpd="sng" algn="ctr">
            <a:solidFill>
              <a:srgbClr val="000000"/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Virtual Machine</a:t>
            </a:r>
            <a:endParaRPr lang="en-US" sz="1467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6" name="可选流程 25">
            <a:extLst>
              <a:ext uri="{FF2B5EF4-FFF2-40B4-BE49-F238E27FC236}">
                <a16:creationId xmlns:a16="http://schemas.microsoft.com/office/drawing/2014/main" id="{F0F668E3-68EF-D143-963D-F61FA25EB19B}"/>
              </a:ext>
            </a:extLst>
          </p:cNvPr>
          <p:cNvSpPr/>
          <p:nvPr/>
        </p:nvSpPr>
        <p:spPr>
          <a:xfrm>
            <a:off x="6613749" y="3090818"/>
            <a:ext cx="1341967" cy="36406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Linux Kernel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7" name="可选流程 26">
            <a:extLst>
              <a:ext uri="{FF2B5EF4-FFF2-40B4-BE49-F238E27FC236}">
                <a16:creationId xmlns:a16="http://schemas.microsoft.com/office/drawing/2014/main" id="{FF30E74E-70FF-794B-9632-58282BB7A361}"/>
              </a:ext>
            </a:extLst>
          </p:cNvPr>
          <p:cNvSpPr/>
          <p:nvPr/>
        </p:nvSpPr>
        <p:spPr>
          <a:xfrm>
            <a:off x="6613749" y="1789067"/>
            <a:ext cx="1341967" cy="1229784"/>
          </a:xfrm>
          <a:prstGeom prst="flowChartAlternateProcess">
            <a:avLst/>
          </a:prstGeom>
          <a:solidFill>
            <a:srgbClr val="90BB23">
              <a:lumMod val="20000"/>
              <a:lumOff val="80000"/>
            </a:srgb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Container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8" name="可选流程 27">
            <a:extLst>
              <a:ext uri="{FF2B5EF4-FFF2-40B4-BE49-F238E27FC236}">
                <a16:creationId xmlns:a16="http://schemas.microsoft.com/office/drawing/2014/main" id="{E0AABBC7-BFDB-F241-96C7-5DE46BB20F01}"/>
              </a:ext>
            </a:extLst>
          </p:cNvPr>
          <p:cNvSpPr/>
          <p:nvPr/>
        </p:nvSpPr>
        <p:spPr>
          <a:xfrm>
            <a:off x="6694182" y="2172185"/>
            <a:ext cx="1198033" cy="33866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67" kern="0" dirty="0">
                <a:solidFill>
                  <a:schemeClr val="tx1"/>
                </a:solidFill>
                <a:latin typeface="Corbel" panose="020B0503020204020204"/>
                <a:ea typeface="+mn-ea"/>
              </a:rPr>
              <a:t>APP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29" name="可选流程 28">
            <a:extLst>
              <a:ext uri="{FF2B5EF4-FFF2-40B4-BE49-F238E27FC236}">
                <a16:creationId xmlns:a16="http://schemas.microsoft.com/office/drawing/2014/main" id="{7A26ABB5-EC95-DA4E-B471-720CAA96D488}"/>
              </a:ext>
            </a:extLst>
          </p:cNvPr>
          <p:cNvSpPr/>
          <p:nvPr/>
        </p:nvSpPr>
        <p:spPr>
          <a:xfrm>
            <a:off x="6692065" y="2599751"/>
            <a:ext cx="1200151" cy="32808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0795" cap="flat" cmpd="sng" algn="ctr">
            <a:solidFill>
              <a:srgbClr val="40BAD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609585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67" kern="0" dirty="0">
                <a:solidFill>
                  <a:schemeClr val="tx1"/>
                </a:solidFill>
                <a:latin typeface="Corbel" panose="020B0503020204020204"/>
                <a:ea typeface="幼圆" panose="02010509060101010101" pitchFamily="49" charset="-122"/>
              </a:rPr>
              <a:t>middleware</a:t>
            </a:r>
            <a:endParaRPr lang="en-US" sz="1600" kern="0" dirty="0">
              <a:solidFill>
                <a:schemeClr val="tx1"/>
              </a:solidFill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9306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Kata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70C97-89E7-ED44-883B-EEBE2F96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成立于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年末，前身是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Intel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en-US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ClearContainer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en-US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runV</a:t>
            </a:r>
            <a:endParaRPr lang="en-US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en-US" altLang="en-US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开源项目，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2 license, 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OpenStack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基金会管理，现已加入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社区。</a:t>
            </a:r>
            <a:endParaRPr lang="en-US" altLang="en-US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包含五家初创成员：</a:t>
            </a:r>
            <a:r>
              <a:rPr lang="en-US" altLang="en-US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Intel，Hyper，Huawei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en-US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Google，Microsoft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致力于打造一套基于轻量级虚拟化技术的容器新架构，融合了容器的轻快与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VM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的强隔离优点。遵循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标准，可平滑对接</a:t>
            </a:r>
            <a:r>
              <a:rPr lang="en-US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K8S。</a:t>
            </a:r>
          </a:p>
          <a:p>
            <a:endParaRPr kumimoji="1"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97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Kata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基本架构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70C97-89E7-ED44-883B-EEBE2F96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3974232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Hypervisor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可以选择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Qemu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Qemu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-lite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Nemu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Firecracker</a:t>
            </a: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Acrn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lvl="1" indent="-228600">
              <a:lnSpc>
                <a:spcPct val="120000"/>
              </a:lnSpc>
              <a:spcBef>
                <a:spcPts val="1200"/>
              </a:spcBef>
            </a:pP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Kata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工作在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层。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2648B3-CD54-494E-BE95-E497FA07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609353"/>
            <a:ext cx="6670257" cy="373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972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Kata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对接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K8s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最优方案 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—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 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containerd-shimv2</a:t>
            </a:r>
            <a:endParaRPr kumimoji="0" lang="zh-CN" altLang="en-US" sz="4000" b="1" kern="1200" dirty="0">
              <a:solidFill>
                <a:srgbClr val="00ACFF"/>
              </a:solidFill>
              <a:latin typeface="Microsoft YaHei" panose="020B0503020204020204" pitchFamily="34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BB1484-7F18-514C-84FD-17436250F136}"/>
              </a:ext>
            </a:extLst>
          </p:cNvPr>
          <p:cNvGrpSpPr/>
          <p:nvPr/>
        </p:nvGrpSpPr>
        <p:grpSpPr>
          <a:xfrm>
            <a:off x="1420483" y="1780461"/>
            <a:ext cx="9805428" cy="4454474"/>
            <a:chOff x="2114963" y="2420888"/>
            <a:chExt cx="6698752" cy="30431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D0A5014-191F-C04C-B670-44A883077022}"/>
                </a:ext>
              </a:extLst>
            </p:cNvPr>
            <p:cNvSpPr/>
            <p:nvPr/>
          </p:nvSpPr>
          <p:spPr>
            <a:xfrm>
              <a:off x="2116560" y="2550022"/>
              <a:ext cx="1344537" cy="24911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kubelet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FB799F-9A48-234A-8547-2FE4F980402D}"/>
                </a:ext>
              </a:extLst>
            </p:cNvPr>
            <p:cNvSpPr/>
            <p:nvPr/>
          </p:nvSpPr>
          <p:spPr>
            <a:xfrm>
              <a:off x="6600056" y="2420888"/>
              <a:ext cx="432048" cy="1109371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sz="1400" dirty="0"/>
                <a:t>Kata-proxy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DE1F06-572C-ED43-BD9E-7D39C57F4A65}"/>
                </a:ext>
              </a:extLst>
            </p:cNvPr>
            <p:cNvSpPr/>
            <p:nvPr/>
          </p:nvSpPr>
          <p:spPr>
            <a:xfrm>
              <a:off x="7197104" y="2430845"/>
              <a:ext cx="1586602" cy="110937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400" dirty="0"/>
                <a:t>Pod sandbox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E223A2-02DD-5F47-86F2-E932F12F8153}"/>
                </a:ext>
              </a:extLst>
            </p:cNvPr>
            <p:cNvSpPr/>
            <p:nvPr/>
          </p:nvSpPr>
          <p:spPr>
            <a:xfrm>
              <a:off x="7345443" y="3099898"/>
              <a:ext cx="1059201" cy="36045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container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5E0D9-1C09-7E4A-B64F-1A6AB0203A37}"/>
                </a:ext>
              </a:extLst>
            </p:cNvPr>
            <p:cNvSpPr/>
            <p:nvPr/>
          </p:nvSpPr>
          <p:spPr>
            <a:xfrm>
              <a:off x="7345444" y="2695527"/>
              <a:ext cx="559609" cy="29896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agent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1FE61C2-9DE3-C842-9991-D615C97A282F}"/>
                </a:ext>
              </a:extLst>
            </p:cNvPr>
            <p:cNvSpPr/>
            <p:nvPr/>
          </p:nvSpPr>
          <p:spPr>
            <a:xfrm>
              <a:off x="7227113" y="3891361"/>
              <a:ext cx="1586602" cy="157268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400" dirty="0"/>
                <a:t>Pod sandbox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FEE538-055F-974A-98D1-162193E1745F}"/>
                </a:ext>
              </a:extLst>
            </p:cNvPr>
            <p:cNvSpPr/>
            <p:nvPr/>
          </p:nvSpPr>
          <p:spPr>
            <a:xfrm>
              <a:off x="7375452" y="4560413"/>
              <a:ext cx="1059201" cy="35688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container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32C5BC7-14E3-E648-A754-F7471C49DAEA}"/>
                </a:ext>
              </a:extLst>
            </p:cNvPr>
            <p:cNvSpPr/>
            <p:nvPr/>
          </p:nvSpPr>
          <p:spPr>
            <a:xfrm>
              <a:off x="7375453" y="4156042"/>
              <a:ext cx="559609" cy="296013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agent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134D163-9071-3246-B1CE-335351125F70}"/>
                </a:ext>
              </a:extLst>
            </p:cNvPr>
            <p:cNvSpPr/>
            <p:nvPr/>
          </p:nvSpPr>
          <p:spPr>
            <a:xfrm>
              <a:off x="7375452" y="5030905"/>
              <a:ext cx="1059201" cy="35688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container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83231E5-FFDB-A045-A017-3A50DBCC8D27}"/>
                </a:ext>
              </a:extLst>
            </p:cNvPr>
            <p:cNvSpPr/>
            <p:nvPr/>
          </p:nvSpPr>
          <p:spPr>
            <a:xfrm>
              <a:off x="4252800" y="3099898"/>
              <a:ext cx="1368152" cy="36045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Kata-containerd-shim-v2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1793687-2B30-FA46-9056-93D0B4B011A2}"/>
                </a:ext>
              </a:extLst>
            </p:cNvPr>
            <p:cNvSpPr/>
            <p:nvPr/>
          </p:nvSpPr>
          <p:spPr>
            <a:xfrm>
              <a:off x="6643427" y="3890814"/>
              <a:ext cx="432048" cy="157268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sz="1400" dirty="0"/>
                <a:t>Kata-proxy</a:t>
              </a:r>
            </a:p>
          </p:txBody>
        </p:sp>
        <p:cxnSp>
          <p:nvCxnSpPr>
            <p:cNvPr id="15" name="直接箭头连接符 36">
              <a:extLst>
                <a:ext uri="{FF2B5EF4-FFF2-40B4-BE49-F238E27FC236}">
                  <a16:creationId xmlns:a16="http://schemas.microsoft.com/office/drawing/2014/main" id="{E0BCE778-2374-A64B-982D-16E710E0FD03}"/>
                </a:ext>
              </a:extLst>
            </p:cNvPr>
            <p:cNvCxnSpPr>
              <a:cxnSpLocks/>
              <a:stCxn id="23" idx="3"/>
              <a:endCxn id="13" idx="1"/>
            </p:cNvCxnSpPr>
            <p:nvPr/>
          </p:nvCxnSpPr>
          <p:spPr>
            <a:xfrm flipV="1">
              <a:off x="3461097" y="3280123"/>
              <a:ext cx="791703" cy="70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40">
              <a:extLst>
                <a:ext uri="{FF2B5EF4-FFF2-40B4-BE49-F238E27FC236}">
                  <a16:creationId xmlns:a16="http://schemas.microsoft.com/office/drawing/2014/main" id="{400CC15E-A08E-5846-80C8-95DC89CDF359}"/>
                </a:ext>
              </a:extLst>
            </p:cNvPr>
            <p:cNvCxnSpPr>
              <a:cxnSpLocks/>
              <a:stCxn id="23" idx="3"/>
              <a:endCxn id="18" idx="1"/>
            </p:cNvCxnSpPr>
            <p:nvPr/>
          </p:nvCxnSpPr>
          <p:spPr>
            <a:xfrm>
              <a:off x="3461097" y="3989734"/>
              <a:ext cx="791703" cy="750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81">
              <a:extLst>
                <a:ext uri="{FF2B5EF4-FFF2-40B4-BE49-F238E27FC236}">
                  <a16:creationId xmlns:a16="http://schemas.microsoft.com/office/drawing/2014/main" id="{E0D40FF5-7275-AB4E-9ADD-93C42DFE6BFE}"/>
                </a:ext>
              </a:extLst>
            </p:cNvPr>
            <p:cNvCxnSpPr>
              <a:stCxn id="4" idx="2"/>
              <a:endCxn id="23" idx="0"/>
            </p:cNvCxnSpPr>
            <p:nvPr/>
          </p:nvCxnSpPr>
          <p:spPr>
            <a:xfrm flipH="1">
              <a:off x="2788030" y="2799141"/>
              <a:ext cx="799" cy="408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4354240-86E0-5944-AF59-17147CBF5493}"/>
                </a:ext>
              </a:extLst>
            </p:cNvPr>
            <p:cNvSpPr/>
            <p:nvPr/>
          </p:nvSpPr>
          <p:spPr>
            <a:xfrm>
              <a:off x="4252800" y="4560413"/>
              <a:ext cx="1368152" cy="36045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Kata-containerd-shim-v2</a:t>
              </a:r>
            </a:p>
          </p:txBody>
        </p:sp>
        <p:cxnSp>
          <p:nvCxnSpPr>
            <p:cNvPr id="19" name="肘形连接符 18">
              <a:extLst>
                <a:ext uri="{FF2B5EF4-FFF2-40B4-BE49-F238E27FC236}">
                  <a16:creationId xmlns:a16="http://schemas.microsoft.com/office/drawing/2014/main" id="{1630AF88-00BE-8140-B2A3-8621207730B1}"/>
                </a:ext>
              </a:extLst>
            </p:cNvPr>
            <p:cNvCxnSpPr>
              <a:stCxn id="18" idx="3"/>
              <a:endCxn id="10" idx="1"/>
            </p:cNvCxnSpPr>
            <p:nvPr/>
          </p:nvCxnSpPr>
          <p:spPr>
            <a:xfrm flipV="1">
              <a:off x="5620952" y="4738858"/>
              <a:ext cx="1754500" cy="178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>
              <a:extLst>
                <a:ext uri="{FF2B5EF4-FFF2-40B4-BE49-F238E27FC236}">
                  <a16:creationId xmlns:a16="http://schemas.microsoft.com/office/drawing/2014/main" id="{75A35D30-0211-B843-A9ED-ACD43C394D28}"/>
                </a:ext>
              </a:extLst>
            </p:cNvPr>
            <p:cNvCxnSpPr>
              <a:stCxn id="18" idx="3"/>
              <a:endCxn id="12" idx="1"/>
            </p:cNvCxnSpPr>
            <p:nvPr/>
          </p:nvCxnSpPr>
          <p:spPr>
            <a:xfrm>
              <a:off x="5620952" y="4740638"/>
              <a:ext cx="1754500" cy="46871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E2BF17DB-34EB-E540-A9E0-B35791B0B7BC}"/>
                </a:ext>
              </a:extLst>
            </p:cNvPr>
            <p:cNvCxnSpPr>
              <a:stCxn id="13" idx="3"/>
              <a:endCxn id="7" idx="1"/>
            </p:cNvCxnSpPr>
            <p:nvPr/>
          </p:nvCxnSpPr>
          <p:spPr>
            <a:xfrm>
              <a:off x="5620952" y="3280123"/>
              <a:ext cx="1724491" cy="86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5EC007D-D467-2E48-9218-4B10D70442CE}"/>
                </a:ext>
              </a:extLst>
            </p:cNvPr>
            <p:cNvSpPr txBox="1"/>
            <p:nvPr/>
          </p:nvSpPr>
          <p:spPr>
            <a:xfrm>
              <a:off x="5794917" y="3069860"/>
              <a:ext cx="737508" cy="21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init</a:t>
              </a:r>
              <a:r>
                <a:rPr lang="en-US" sz="1400" dirty="0">
                  <a:solidFill>
                    <a:srgbClr val="FF0000"/>
                  </a:solidFill>
                </a:rPr>
                <a:t>/exec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98CDC9A-832A-B54B-920A-BFA66CF9CCF7}"/>
                </a:ext>
              </a:extLst>
            </p:cNvPr>
            <p:cNvSpPr/>
            <p:nvPr/>
          </p:nvSpPr>
          <p:spPr>
            <a:xfrm>
              <a:off x="2114963" y="3207671"/>
              <a:ext cx="1346134" cy="15641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 err="1">
                  <a:solidFill>
                    <a:srgbClr val="FF0000"/>
                  </a:solidFill>
                </a:rPr>
                <a:t>Containerd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2D842860-2532-1C4B-8C0D-6B42B315DE2A}"/>
                </a:ext>
              </a:extLst>
            </p:cNvPr>
            <p:cNvSpPr/>
            <p:nvPr/>
          </p:nvSpPr>
          <p:spPr>
            <a:xfrm>
              <a:off x="2229505" y="3563198"/>
              <a:ext cx="1158808" cy="2467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CRI plugin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EF6C4C82-AC37-4143-B67F-E6D65DBF5783}"/>
                </a:ext>
              </a:extLst>
            </p:cNvPr>
            <p:cNvSpPr/>
            <p:nvPr/>
          </p:nvSpPr>
          <p:spPr>
            <a:xfrm>
              <a:off x="2233425" y="4185056"/>
              <a:ext cx="1158808" cy="2467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 service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18AF4065-ED6D-BB44-B36C-22DC252B15D7}"/>
                </a:ext>
              </a:extLst>
            </p:cNvPr>
            <p:cNvSpPr/>
            <p:nvPr/>
          </p:nvSpPr>
          <p:spPr>
            <a:xfrm>
              <a:off x="2233425" y="3874758"/>
              <a:ext cx="1158808" cy="2467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Storage service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871BFCD3-DB72-6D4E-ACDE-72DC843E56AA}"/>
                </a:ext>
              </a:extLst>
            </p:cNvPr>
            <p:cNvSpPr/>
            <p:nvPr/>
          </p:nvSpPr>
          <p:spPr>
            <a:xfrm>
              <a:off x="2233425" y="4482753"/>
              <a:ext cx="1158808" cy="2467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Runtime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80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8797-53A4-6446-A7D3-A13FA3C6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en-US" altLang="zh-CN" sz="4000" b="1" kern="1200" dirty="0" err="1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gVisor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与</a:t>
            </a:r>
            <a:r>
              <a:rPr kumimoji="0" lang="en-US" altLang="zh-CN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Kata</a:t>
            </a: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70C97-89E7-ED44-883B-EEBE2F96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17638"/>
            <a:ext cx="6323635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相同点：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定位类似：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都工作在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OCI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做隔离，有独立的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guest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不同点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可以使用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ptrace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，成为完全的用户态进程隔离方案，不依赖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KVM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重写了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Guest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合并了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Hypervisor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Guest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Kernel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sentry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38188" lvl="2" indent="-228600"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kern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gVisor</a:t>
            </a:r>
            <a:r>
              <a:rPr lang="zh-CN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资源管理更加灵活，支持内存自动扩缩容。</a:t>
            </a:r>
            <a:endPara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AA246-FED6-2348-9097-43A14B24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367" y="1301750"/>
            <a:ext cx="49149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87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Kata</a:t>
            </a:r>
            <a:r>
              <a:rPr lang="zh-CN" altLang="en-US" dirty="0"/>
              <a:t>与</a:t>
            </a:r>
            <a:r>
              <a:rPr lang="en-US" altLang="zh-CN" dirty="0" err="1"/>
              <a:t>gVisor</a:t>
            </a:r>
            <a:r>
              <a:rPr lang="zh-CN" altLang="en-US" dirty="0"/>
              <a:t>的出现，都是为了解决容器隔离性不足的安全风险，解决方案是虚拟化</a:t>
            </a:r>
            <a:r>
              <a:rPr lang="en-US" altLang="zh-CN" dirty="0"/>
              <a:t>+</a:t>
            </a:r>
            <a:r>
              <a:rPr lang="zh-CN" altLang="en-US" dirty="0"/>
              <a:t>独立内核作为额外的抽象层。</a:t>
            </a:r>
            <a:endParaRPr lang="en-US" altLang="zh-CN" dirty="0"/>
          </a:p>
          <a:p>
            <a:r>
              <a:rPr lang="en-US" altLang="zh-CN" dirty="0" err="1"/>
              <a:t>gVisor</a:t>
            </a:r>
            <a:r>
              <a:rPr lang="zh-CN" altLang="en-US" dirty="0"/>
              <a:t>的亮点在于用</a:t>
            </a:r>
            <a:r>
              <a:rPr lang="en-US" altLang="zh-CN" dirty="0" err="1"/>
              <a:t>golang</a:t>
            </a:r>
            <a:r>
              <a:rPr lang="zh-CN" altLang="en-US" dirty="0"/>
              <a:t>实现了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绝大多数</a:t>
            </a:r>
            <a:r>
              <a:rPr lang="en-US" altLang="zh-CN" dirty="0" err="1"/>
              <a:t>syscall</a:t>
            </a:r>
            <a:r>
              <a:rPr lang="zh-CN" altLang="en-US" dirty="0"/>
              <a:t>，基本做到了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ABI</a:t>
            </a:r>
            <a:r>
              <a:rPr lang="zh-CN" altLang="en-US" dirty="0"/>
              <a:t>兼容。</a:t>
            </a:r>
          </a:p>
        </p:txBody>
      </p:sp>
    </p:spTree>
    <p:extLst>
      <p:ext uri="{BB962C8B-B14F-4D97-AF65-F5344CB8AC3E}">
        <p14:creationId xmlns:p14="http://schemas.microsoft.com/office/powerpoint/2010/main" val="2413765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/</a:t>
            </a:r>
            <a:r>
              <a:rPr lang="zh-CN" altLang="en-US" dirty="0"/>
              <a:t>练习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zh-CN" altLang="en-US" dirty="0"/>
              <a:t>“容器”不是银弹，什么场景下不适合用容器？</a:t>
            </a:r>
            <a:endParaRPr lang="en-US" altLang="zh-CN" dirty="0"/>
          </a:p>
          <a:p>
            <a:r>
              <a:rPr lang="en-US" altLang="zh-CN" dirty="0"/>
              <a:t>Kata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gVisor</a:t>
            </a:r>
            <a:r>
              <a:rPr lang="zh-CN" altLang="en-US" dirty="0"/>
              <a:t> 与普通容器相比，有什么缺点？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练习：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US" altLang="zh-CN" dirty="0"/>
              <a:t>K8s+docker</a:t>
            </a:r>
            <a:r>
              <a:rPr lang="zh-CN" altLang="en-US" dirty="0"/>
              <a:t>，运行自己的第一个</a:t>
            </a:r>
            <a:r>
              <a:rPr lang="en-US" altLang="zh-CN" dirty="0"/>
              <a:t>Pod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US" altLang="zh-CN" dirty="0"/>
              <a:t>Kata</a:t>
            </a:r>
            <a:r>
              <a:rPr lang="zh-CN" altLang="en-US" dirty="0"/>
              <a:t>及</a:t>
            </a:r>
            <a:r>
              <a:rPr lang="en-US" altLang="zh-CN" dirty="0" err="1"/>
              <a:t>gVisor</a:t>
            </a:r>
            <a:r>
              <a:rPr lang="zh-CN" altLang="en-US" dirty="0"/>
              <a:t>，运行自己的第一个“</a:t>
            </a:r>
            <a:r>
              <a:rPr lang="zh-CN" altLang="en-US"/>
              <a:t>安全”容器。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0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53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84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0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Docker</a:t>
            </a:r>
            <a:r>
              <a:rPr kumimoji="0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VS</a:t>
            </a:r>
            <a:r>
              <a:rPr kumimoji="0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K8s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zh-CN" altLang="en-US" dirty="0">
                <a:solidFill>
                  <a:schemeClr val="tx1"/>
                </a:solidFill>
              </a:rPr>
              <a:t>一片混乱的生机勃勃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1.2 Docker</a:t>
            </a:r>
            <a:r>
              <a:rPr lang="zh-CN" altLang="en-US" dirty="0">
                <a:solidFill>
                  <a:schemeClr val="tx1"/>
                </a:solidFill>
              </a:rPr>
              <a:t>的基本架构与原理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镜像核心技术：</a:t>
            </a:r>
            <a:r>
              <a:rPr lang="en-US" altLang="zh-CN" dirty="0">
                <a:solidFill>
                  <a:schemeClr val="tx1"/>
                </a:solidFill>
              </a:rPr>
              <a:t>Union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FS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1.4 </a:t>
            </a:r>
            <a:r>
              <a:rPr lang="zh-CN" altLang="en-US" dirty="0">
                <a:solidFill>
                  <a:schemeClr val="tx1"/>
                </a:solidFill>
              </a:rPr>
              <a:t>运行时核心技术：</a:t>
            </a:r>
            <a:r>
              <a:rPr lang="en-US" altLang="zh-CN" dirty="0">
                <a:solidFill>
                  <a:schemeClr val="tx1"/>
                </a:solidFill>
              </a:rPr>
              <a:t>Namespace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Cgroup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1.5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Docker</a:t>
            </a:r>
            <a:r>
              <a:rPr lang="zh-CN" altLang="en-US" dirty="0">
                <a:solidFill>
                  <a:schemeClr val="tx1"/>
                </a:solidFill>
              </a:rPr>
              <a:t>执行引擎的架构演化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1.6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Docker</a:t>
            </a:r>
            <a:r>
              <a:rPr lang="zh-CN" altLang="en-US" dirty="0">
                <a:solidFill>
                  <a:schemeClr val="tx1"/>
                </a:solidFill>
              </a:rPr>
              <a:t>网络方案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510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6B92C3-016E-854F-9AC1-08B6D6875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613" y="1963738"/>
            <a:ext cx="7101048" cy="1028700"/>
          </a:xfrm>
        </p:spPr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Docker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vs</a:t>
            </a: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 </a:t>
            </a:r>
            <a:r>
              <a:rPr kumimoji="0" lang="en-US" altLang="zh-CN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K8s</a:t>
            </a:r>
            <a:endParaRPr kumimoji="0" lang="zh-CN" altLang="en-US" kern="1200" dirty="0">
              <a:solidFill>
                <a:srgbClr val="00A0E9"/>
              </a:solidFill>
              <a:latin typeface="Microsoft YaHei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4D4DF-1F2E-AE44-B65A-E1E5F612E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30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6B92C3-016E-854F-9AC1-08B6D6875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613" y="1963738"/>
            <a:ext cx="7101048" cy="1028700"/>
          </a:xfrm>
        </p:spPr>
        <p:txBody>
          <a:bodyPr/>
          <a:lstStyle/>
          <a:p>
            <a:pPr hangingPunct="1">
              <a:lnSpc>
                <a:spcPct val="100000"/>
              </a:lnSpc>
              <a:buClr>
                <a:srgbClr val="636362"/>
              </a:buClr>
            </a:pPr>
            <a:r>
              <a:rPr kumimoji="0" lang="zh-CN" altLang="en-US" kern="1200" dirty="0">
                <a:solidFill>
                  <a:srgbClr val="00A0E9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一片混乱的生机勃勃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4D4DF-1F2E-AE44-B65A-E1E5F612E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46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AFA3E9B-DB0A-F943-8492-6E72FB537D36}"/>
              </a:ext>
            </a:extLst>
          </p:cNvPr>
          <p:cNvSpPr>
            <a:spLocks/>
          </p:cNvSpPr>
          <p:nvPr/>
        </p:nvSpPr>
        <p:spPr bwMode="auto">
          <a:xfrm>
            <a:off x="-1588" y="6729413"/>
            <a:ext cx="12195176" cy="14128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latin typeface="Microsoft YaHei" charset="0"/>
              <a:ea typeface="宋体" charset="0"/>
              <a:cs typeface="Microsoft YaHei" charset="0"/>
              <a:sym typeface="Microsoft YaHei" charset="0"/>
            </a:endParaRP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E69E48E6-5649-774B-BCDF-491DE35B28D4}"/>
              </a:ext>
            </a:extLst>
          </p:cNvPr>
          <p:cNvSpPr>
            <a:spLocks/>
          </p:cNvSpPr>
          <p:nvPr/>
        </p:nvSpPr>
        <p:spPr bwMode="auto">
          <a:xfrm>
            <a:off x="941388" y="203791"/>
            <a:ext cx="9907140" cy="6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pitchFamily="34" charset="0"/>
              <a:buNone/>
            </a:pP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容器生态：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Docker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vs</a:t>
            </a:r>
            <a:r>
              <a:rPr kumimoji="0" lang="zh-CN" altLang="en-US" sz="4000" b="1" dirty="0">
                <a:solidFill>
                  <a:srgbClr val="00AC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4000" b="1" dirty="0">
                <a:solidFill>
                  <a:srgbClr val="00ACFF"/>
                </a:solidFill>
                <a:ea typeface="宋体" panose="02010600030101010101" pitchFamily="2" charset="-122"/>
              </a:rPr>
              <a:t>Kubernetes(K8s)</a:t>
            </a:r>
            <a:endParaRPr kumimoji="0" lang="zh-CN" altLang="en-US" sz="2000" dirty="0">
              <a:solidFill>
                <a:srgbClr val="53585F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E7F6AD-9722-B140-8C85-AB1DEB414C8A}"/>
              </a:ext>
            </a:extLst>
          </p:cNvPr>
          <p:cNvSpPr/>
          <p:nvPr/>
        </p:nvSpPr>
        <p:spPr>
          <a:xfrm>
            <a:off x="139402" y="6463606"/>
            <a:ext cx="2928938" cy="23018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9pPr>
          </a:lstStyle>
          <a:p>
            <a:r>
              <a:rPr kumimoji="0" lang="zh-CN" altLang="en-US" sz="900" dirty="0">
                <a:solidFill>
                  <a:srgbClr val="A6A6A6"/>
                </a:solidFill>
                <a:ea typeface="宋体" panose="02010600030101010101" pitchFamily="2" charset="-122"/>
              </a:rPr>
              <a:t>* 仅限内部交流使用，如果需要公开，请联系文档作者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B7EB51-2F8B-714E-B869-50E79A2F8DB7}"/>
              </a:ext>
            </a:extLst>
          </p:cNvPr>
          <p:cNvGrpSpPr/>
          <p:nvPr/>
        </p:nvGrpSpPr>
        <p:grpSpPr>
          <a:xfrm>
            <a:off x="360439" y="1449165"/>
            <a:ext cx="4900021" cy="4978822"/>
            <a:chOff x="1078787" y="1522694"/>
            <a:chExt cx="10080776" cy="506540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F3F4FD4-524A-EE49-88BF-69F51BC499F1}"/>
                </a:ext>
              </a:extLst>
            </p:cNvPr>
            <p:cNvSpPr/>
            <p:nvPr/>
          </p:nvSpPr>
          <p:spPr bwMode="auto">
            <a:xfrm>
              <a:off x="5379174" y="4689264"/>
              <a:ext cx="1728192" cy="1889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Network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A41BB43-1578-4948-982B-13B6E1D95C5F}"/>
                </a:ext>
              </a:extLst>
            </p:cNvPr>
            <p:cNvSpPr/>
            <p:nvPr/>
          </p:nvSpPr>
          <p:spPr bwMode="auto">
            <a:xfrm>
              <a:off x="5542680" y="5087708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Contiv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DA13EE9-AB1F-C04A-B876-C68FEA8F9A17}"/>
                </a:ext>
              </a:extLst>
            </p:cNvPr>
            <p:cNvSpPr/>
            <p:nvPr/>
          </p:nvSpPr>
          <p:spPr bwMode="auto">
            <a:xfrm>
              <a:off x="5543959" y="5598405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Kuryr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581AEF5-FFCB-444F-BC26-65D18B79EC73}"/>
                </a:ext>
              </a:extLst>
            </p:cNvPr>
            <p:cNvSpPr/>
            <p:nvPr/>
          </p:nvSpPr>
          <p:spPr bwMode="auto">
            <a:xfrm>
              <a:off x="5542680" y="6105920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Weave</a:t>
              </a: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9D9D737B-4910-6D47-B409-784FC88B9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846" y="1522694"/>
              <a:ext cx="9902717" cy="279011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Docker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9A42AB8-2A91-9846-B469-646363F4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506" y="3090395"/>
              <a:ext cx="1884238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Runtime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driver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14239195-1478-E347-B22C-09EBB7BF8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506" y="2107287"/>
              <a:ext cx="1884238" cy="509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Swarm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集群管理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A3A8BD4-C693-7A4B-A1E2-53641A84E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073" y="2023712"/>
              <a:ext cx="3435763" cy="1898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Libnetwork</a:t>
              </a:r>
              <a:r>
                <a:rPr kumimoji="0" lang="zh-CN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 </a:t>
              </a: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Drivers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3765BA05-A26F-A044-86D3-B38CEB932A27}"/>
                </a:ext>
              </a:extLst>
            </p:cNvPr>
            <p:cNvSpPr/>
            <p:nvPr/>
          </p:nvSpPr>
          <p:spPr bwMode="auto">
            <a:xfrm>
              <a:off x="4702988" y="2456673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Bridge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CB86F79-6F3B-2847-9893-741BCF8D2269}"/>
                </a:ext>
              </a:extLst>
            </p:cNvPr>
            <p:cNvSpPr/>
            <p:nvPr/>
          </p:nvSpPr>
          <p:spPr bwMode="auto">
            <a:xfrm>
              <a:off x="6388042" y="2468878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Host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09533BD-80A7-5F4E-8E74-6B56BA98536C}"/>
                </a:ext>
              </a:extLst>
            </p:cNvPr>
            <p:cNvSpPr/>
            <p:nvPr/>
          </p:nvSpPr>
          <p:spPr bwMode="auto">
            <a:xfrm>
              <a:off x="4710811" y="2956822"/>
              <a:ext cx="1560785" cy="27659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Container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0F1D6E7-3F08-9E40-98D8-88A8206A3071}"/>
                </a:ext>
              </a:extLst>
            </p:cNvPr>
            <p:cNvSpPr/>
            <p:nvPr/>
          </p:nvSpPr>
          <p:spPr bwMode="auto">
            <a:xfrm>
              <a:off x="6386424" y="2961161"/>
              <a:ext cx="1490350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None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F954D325-6E29-BD45-B9E0-1A65AC506658}"/>
                </a:ext>
              </a:extLst>
            </p:cNvPr>
            <p:cNvSpPr/>
            <p:nvPr/>
          </p:nvSpPr>
          <p:spPr bwMode="auto">
            <a:xfrm>
              <a:off x="4702988" y="3435322"/>
              <a:ext cx="149034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Overlay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3531850B-AEA2-A440-BF18-FDDC6E340298}"/>
                </a:ext>
              </a:extLst>
            </p:cNvPr>
            <p:cNvSpPr/>
            <p:nvPr/>
          </p:nvSpPr>
          <p:spPr bwMode="auto">
            <a:xfrm>
              <a:off x="6346887" y="3435322"/>
              <a:ext cx="1490350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EAB0EB59-5922-B442-814F-BD9634CD8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301" y="2023712"/>
              <a:ext cx="1700257" cy="1898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Volume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Drivers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C9105C86-0372-0542-B9A3-D914C24CD9E0}"/>
                </a:ext>
              </a:extLst>
            </p:cNvPr>
            <p:cNvSpPr/>
            <p:nvPr/>
          </p:nvSpPr>
          <p:spPr bwMode="auto">
            <a:xfrm>
              <a:off x="9117656" y="2599234"/>
              <a:ext cx="1124470" cy="286924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local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63209FC-83F1-A943-98C9-4908F67D0A13}"/>
                </a:ext>
              </a:extLst>
            </p:cNvPr>
            <p:cNvSpPr/>
            <p:nvPr/>
          </p:nvSpPr>
          <p:spPr bwMode="auto">
            <a:xfrm>
              <a:off x="9117656" y="3127477"/>
              <a:ext cx="1124470" cy="286924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006052BB-69B5-F740-8178-4E3CB95C0E58}"/>
                </a:ext>
              </a:extLst>
            </p:cNvPr>
            <p:cNvCxnSpPr>
              <a:cxnSpLocks/>
              <a:stCxn id="138" idx="2"/>
              <a:endCxn id="78" idx="0"/>
            </p:cNvCxnSpPr>
            <p:nvPr/>
          </p:nvCxnSpPr>
          <p:spPr bwMode="auto">
            <a:xfrm flipH="1">
              <a:off x="6243270" y="3731949"/>
              <a:ext cx="848794" cy="95731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426AE08-B4EA-CF41-9FC0-EE3BB7A10827}"/>
                </a:ext>
              </a:extLst>
            </p:cNvPr>
            <p:cNvSpPr/>
            <p:nvPr/>
          </p:nvSpPr>
          <p:spPr bwMode="auto">
            <a:xfrm>
              <a:off x="7555651" y="4680833"/>
              <a:ext cx="3603912" cy="1889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Volume</a:t>
              </a:r>
              <a:r>
                <a:rPr lang="zh-CN" altLang="en-US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DDDFB7D7-7B4B-1B4B-AC28-705D8D1F8A0D}"/>
                </a:ext>
              </a:extLst>
            </p:cNvPr>
            <p:cNvSpPr/>
            <p:nvPr/>
          </p:nvSpPr>
          <p:spPr bwMode="auto">
            <a:xfrm>
              <a:off x="7825051" y="4975773"/>
              <a:ext cx="3110104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Azure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Storage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7C1EDFCB-FCEB-2743-BD93-F9B165C1D4DB}"/>
                </a:ext>
              </a:extLst>
            </p:cNvPr>
            <p:cNvSpPr/>
            <p:nvPr/>
          </p:nvSpPr>
          <p:spPr bwMode="auto">
            <a:xfrm>
              <a:off x="7811935" y="5435039"/>
              <a:ext cx="3108530" cy="48132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DigitalOcean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Block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Storage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D0E24C1B-E294-BD43-98F1-E3288587E2E2}"/>
                </a:ext>
              </a:extLst>
            </p:cNvPr>
            <p:cNvSpPr/>
            <p:nvPr/>
          </p:nvSpPr>
          <p:spPr bwMode="auto">
            <a:xfrm>
              <a:off x="7811935" y="6110699"/>
              <a:ext cx="3108529" cy="29662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Flocker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Plugin</a:t>
              </a:r>
            </a:p>
          </p:txBody>
        </p:sp>
        <p:cxnSp>
          <p:nvCxnSpPr>
            <p:cNvPr id="8196" name="直线箭头连接符 8195">
              <a:extLst>
                <a:ext uri="{FF2B5EF4-FFF2-40B4-BE49-F238E27FC236}">
                  <a16:creationId xmlns:a16="http://schemas.microsoft.com/office/drawing/2014/main" id="{E21F5D50-D1BC-5341-AB0D-D5D3FAFDE855}"/>
                </a:ext>
              </a:extLst>
            </p:cNvPr>
            <p:cNvCxnSpPr>
              <a:cxnSpLocks/>
              <a:stCxn id="141" idx="2"/>
              <a:endCxn id="146" idx="0"/>
            </p:cNvCxnSpPr>
            <p:nvPr/>
          </p:nvCxnSpPr>
          <p:spPr bwMode="auto">
            <a:xfrm flipH="1">
              <a:off x="9357608" y="3414402"/>
              <a:ext cx="322284" cy="126643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B70CBB60-E7B3-5144-8FFF-4FF7DB06DDC0}"/>
                </a:ext>
              </a:extLst>
            </p:cNvPr>
            <p:cNvSpPr/>
            <p:nvPr/>
          </p:nvSpPr>
          <p:spPr bwMode="auto">
            <a:xfrm>
              <a:off x="3202697" y="4698893"/>
              <a:ext cx="1728192" cy="18892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OCI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runtimes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E4C87622-C19C-0642-A6AE-9F9A92675BE6}"/>
                </a:ext>
              </a:extLst>
            </p:cNvPr>
            <p:cNvSpPr/>
            <p:nvPr/>
          </p:nvSpPr>
          <p:spPr bwMode="auto">
            <a:xfrm>
              <a:off x="3366203" y="5114178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runC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4A0B826-2FE3-AC48-9D6A-016036D764DE}"/>
                </a:ext>
              </a:extLst>
            </p:cNvPr>
            <p:cNvSpPr/>
            <p:nvPr/>
          </p:nvSpPr>
          <p:spPr bwMode="auto">
            <a:xfrm>
              <a:off x="3367482" y="5608034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Kata</a:t>
              </a: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2211CE03-4747-FE47-AE69-A8D8E0542DF1}"/>
                </a:ext>
              </a:extLst>
            </p:cNvPr>
            <p:cNvSpPr/>
            <p:nvPr/>
          </p:nvSpPr>
          <p:spPr bwMode="auto">
            <a:xfrm>
              <a:off x="3366203" y="6115549"/>
              <a:ext cx="1440160" cy="286925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gVisor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F7808441-4AD8-8046-BDB7-F33A3302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87" y="4783217"/>
              <a:ext cx="1818906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Containerd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8203" name="直线箭头连接符 8202">
              <a:extLst>
                <a:ext uri="{FF2B5EF4-FFF2-40B4-BE49-F238E27FC236}">
                  <a16:creationId xmlns:a16="http://schemas.microsoft.com/office/drawing/2014/main" id="{3AC1AAD0-3752-734C-B691-15FB49E35D49}"/>
                </a:ext>
              </a:extLst>
            </p:cNvPr>
            <p:cNvCxnSpPr>
              <a:cxnSpLocks/>
              <a:stCxn id="128" idx="2"/>
              <a:endCxn id="166" idx="0"/>
            </p:cNvCxnSpPr>
            <p:nvPr/>
          </p:nvCxnSpPr>
          <p:spPr bwMode="auto">
            <a:xfrm flipH="1">
              <a:off x="1988240" y="3640517"/>
              <a:ext cx="861384" cy="114270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205" name="直线箭头连接符 8204">
              <a:extLst>
                <a:ext uri="{FF2B5EF4-FFF2-40B4-BE49-F238E27FC236}">
                  <a16:creationId xmlns:a16="http://schemas.microsoft.com/office/drawing/2014/main" id="{8A99FF5D-7F23-AA43-9A9F-37EB6D79F498}"/>
                </a:ext>
              </a:extLst>
            </p:cNvPr>
            <p:cNvCxnSpPr>
              <a:cxnSpLocks/>
              <a:stCxn id="166" idx="2"/>
              <a:endCxn id="160" idx="1"/>
            </p:cNvCxnSpPr>
            <p:nvPr/>
          </p:nvCxnSpPr>
          <p:spPr bwMode="auto">
            <a:xfrm>
              <a:off x="1988240" y="5333339"/>
              <a:ext cx="1214457" cy="3101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43189EC-1921-B640-B79B-D5D85B346E58}"/>
              </a:ext>
            </a:extLst>
          </p:cNvPr>
          <p:cNvGrpSpPr/>
          <p:nvPr/>
        </p:nvGrpSpPr>
        <p:grpSpPr>
          <a:xfrm>
            <a:off x="6027266" y="1905096"/>
            <a:ext cx="5972078" cy="4048958"/>
            <a:chOff x="2428178" y="2044338"/>
            <a:chExt cx="8123231" cy="392564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4BC7A71-65EC-4A4B-BD4E-4F57F6936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025" y="2044338"/>
              <a:ext cx="6047384" cy="12745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Kubernetes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10F3D7F-266B-9743-9725-CCA620883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11" y="2563017"/>
              <a:ext cx="1941763" cy="521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CRI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运行时接口 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7CFB6A0-9763-6A4A-8359-5CF764D51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76" y="2576678"/>
              <a:ext cx="1700261" cy="521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CNI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网络接口 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AEB4399-8C87-CE40-8D2E-192C0871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5106" y="2582492"/>
              <a:ext cx="1700257" cy="521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CSI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存储接口 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2AAF14F-AB8B-C843-B24D-A5F0DC2F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065" y="3665566"/>
              <a:ext cx="1700261" cy="2304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网络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C1189EE-9BB6-394D-927A-A6E9FDA58CD1}"/>
                </a:ext>
              </a:extLst>
            </p:cNvPr>
            <p:cNvSpPr/>
            <p:nvPr/>
          </p:nvSpPr>
          <p:spPr bwMode="auto">
            <a:xfrm>
              <a:off x="6928702" y="4105679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Flannel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68828C2-7452-C742-8CAA-9DACE1EF4680}"/>
                </a:ext>
              </a:extLst>
            </p:cNvPr>
            <p:cNvSpPr/>
            <p:nvPr/>
          </p:nvSpPr>
          <p:spPr bwMode="auto">
            <a:xfrm>
              <a:off x="6932441" y="4607866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Canal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3270895-942B-284A-B32F-4630CE3476A9}"/>
                </a:ext>
              </a:extLst>
            </p:cNvPr>
            <p:cNvSpPr/>
            <p:nvPr/>
          </p:nvSpPr>
          <p:spPr bwMode="auto">
            <a:xfrm>
              <a:off x="6928702" y="5153285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Calico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F138321-90F4-6E40-8255-5417FE85B822}"/>
                </a:ext>
              </a:extLst>
            </p:cNvPr>
            <p:cNvSpPr/>
            <p:nvPr/>
          </p:nvSpPr>
          <p:spPr bwMode="auto">
            <a:xfrm>
              <a:off x="6928702" y="5620354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其他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…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4BEDEF26-DE8D-E743-BA03-EA96A7F8DF5F}"/>
                </a:ext>
              </a:extLst>
            </p:cNvPr>
            <p:cNvCxnSpPr>
              <a:cxnSpLocks/>
              <a:stCxn id="52" idx="2"/>
              <a:endCxn id="54" idx="0"/>
            </p:cNvCxnSpPr>
            <p:nvPr/>
          </p:nvCxnSpPr>
          <p:spPr bwMode="auto">
            <a:xfrm>
              <a:off x="7590907" y="3098012"/>
              <a:ext cx="1289" cy="56755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1DFD6C5-A02E-8145-BEDC-04BDCE336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94" y="3665566"/>
              <a:ext cx="1700261" cy="2304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存储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212B184-709B-4D47-9C86-ED4E463DC9B5}"/>
                </a:ext>
              </a:extLst>
            </p:cNvPr>
            <p:cNvSpPr/>
            <p:nvPr/>
          </p:nvSpPr>
          <p:spPr bwMode="auto">
            <a:xfrm>
              <a:off x="8883031" y="4105679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Alicloud</a:t>
              </a:r>
              <a:r>
                <a:rPr kumimoji="0" lang="zh-CN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 </a:t>
              </a: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Disk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903A5C6-2326-1646-B41E-07DDB382532A}"/>
                </a:ext>
              </a:extLst>
            </p:cNvPr>
            <p:cNvSpPr/>
            <p:nvPr/>
          </p:nvSpPr>
          <p:spPr bwMode="auto">
            <a:xfrm>
              <a:off x="8883031" y="4574561"/>
              <a:ext cx="1440160" cy="4411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AWS Elastic Block Storage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1B23A99-879B-FA48-849C-F7E4A72254C9}"/>
                </a:ext>
              </a:extLst>
            </p:cNvPr>
            <p:cNvSpPr/>
            <p:nvPr/>
          </p:nvSpPr>
          <p:spPr bwMode="auto">
            <a:xfrm>
              <a:off x="8883031" y="5217453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Azure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Disk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933FC3B-A341-D44C-BB18-61A442203120}"/>
                </a:ext>
              </a:extLst>
            </p:cNvPr>
            <p:cNvSpPr/>
            <p:nvPr/>
          </p:nvSpPr>
          <p:spPr bwMode="auto">
            <a:xfrm>
              <a:off x="8883031" y="5620354"/>
              <a:ext cx="1440160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其他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…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927EF7AE-DA85-A346-8A8B-14EDA14F8F06}"/>
                </a:ext>
              </a:extLst>
            </p:cNvPr>
            <p:cNvCxnSpPr>
              <a:cxnSpLocks/>
              <a:stCxn id="53" idx="2"/>
              <a:endCxn id="60" idx="0"/>
            </p:cNvCxnSpPr>
            <p:nvPr/>
          </p:nvCxnSpPr>
          <p:spPr bwMode="auto">
            <a:xfrm>
              <a:off x="9545235" y="3103826"/>
              <a:ext cx="1290" cy="56174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6AE1D25-EF24-7E49-8CCE-B2133EBCD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100" y="3655176"/>
              <a:ext cx="1941763" cy="2304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计算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9E91418-D8ED-A145-840C-C0479084D087}"/>
                </a:ext>
              </a:extLst>
            </p:cNvPr>
            <p:cNvSpPr/>
            <p:nvPr/>
          </p:nvSpPr>
          <p:spPr bwMode="auto">
            <a:xfrm>
              <a:off x="4829737" y="4095289"/>
              <a:ext cx="1646037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Docker-shim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05CCE07-F29E-E24D-98C9-3B47035BFFA8}"/>
                </a:ext>
              </a:extLst>
            </p:cNvPr>
            <p:cNvSpPr/>
            <p:nvPr/>
          </p:nvSpPr>
          <p:spPr bwMode="auto">
            <a:xfrm>
              <a:off x="4829736" y="4597476"/>
              <a:ext cx="1649779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CRI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-</a:t>
              </a:r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cs typeface="Microsoft YaHei" charset="0"/>
                  <a:sym typeface="Microsoft YaHei" charset="0"/>
                </a:rPr>
                <a:t>Containerd</a:t>
              </a:r>
              <a:endPara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D191BC5-66EF-5F46-A612-8524C4EAFEC5}"/>
                </a:ext>
              </a:extLst>
            </p:cNvPr>
            <p:cNvSpPr/>
            <p:nvPr/>
          </p:nvSpPr>
          <p:spPr bwMode="auto">
            <a:xfrm>
              <a:off x="4825995" y="5142895"/>
              <a:ext cx="1649779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CRI-O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AFE9137-5EB7-364E-933D-CD7F7740DC69}"/>
                </a:ext>
              </a:extLst>
            </p:cNvPr>
            <p:cNvSpPr/>
            <p:nvPr/>
          </p:nvSpPr>
          <p:spPr bwMode="auto">
            <a:xfrm>
              <a:off x="4825995" y="5609964"/>
              <a:ext cx="1649779" cy="2718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宋体" charset="0"/>
                  <a:cs typeface="Microsoft YaHei" charset="0"/>
                  <a:sym typeface="Microsoft YaHei" charset="0"/>
                </a:rPr>
                <a:t>rkt</a:t>
              </a: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charset="0"/>
                <a:cs typeface="Microsoft YaHei" charset="0"/>
                <a:sym typeface="Microsoft YaHei" charset="0"/>
              </a:endParaRPr>
            </a:p>
          </p:txBody>
        </p: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1D2012C0-E9D7-EA45-8EF0-13A02F05CD35}"/>
                </a:ext>
              </a:extLst>
            </p:cNvPr>
            <p:cNvCxnSpPr>
              <a:cxnSpLocks/>
              <a:stCxn id="51" idx="2"/>
              <a:endCxn id="66" idx="0"/>
            </p:cNvCxnSpPr>
            <p:nvPr/>
          </p:nvCxnSpPr>
          <p:spPr bwMode="auto">
            <a:xfrm>
              <a:off x="5612693" y="3084351"/>
              <a:ext cx="1289" cy="57082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520F515-50C0-924A-9DEB-34A0E7D94EE4}"/>
                </a:ext>
              </a:extLst>
            </p:cNvPr>
            <p:cNvSpPr/>
            <p:nvPr/>
          </p:nvSpPr>
          <p:spPr bwMode="auto">
            <a:xfrm>
              <a:off x="2428178" y="4080721"/>
              <a:ext cx="1728192" cy="1889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OCI</a:t>
              </a:r>
              <a:r>
                <a:rPr lang="zh-CN" altLang="en-US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 </a:t>
              </a:r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runtimes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872EC43-49C6-1246-BA1A-6573DCF0F21B}"/>
                </a:ext>
              </a:extLst>
            </p:cNvPr>
            <p:cNvSpPr/>
            <p:nvPr/>
          </p:nvSpPr>
          <p:spPr bwMode="auto">
            <a:xfrm>
              <a:off x="2591684" y="4516424"/>
              <a:ext cx="1440160" cy="27186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runC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07E845A-E798-384F-94E3-554DEE68F1DD}"/>
                </a:ext>
              </a:extLst>
            </p:cNvPr>
            <p:cNvSpPr/>
            <p:nvPr/>
          </p:nvSpPr>
          <p:spPr bwMode="auto">
            <a:xfrm>
              <a:off x="2592963" y="5072187"/>
              <a:ext cx="1440160" cy="27186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Kata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725BB78-1FB1-3E49-A1D5-413553619BB8}"/>
                </a:ext>
              </a:extLst>
            </p:cNvPr>
            <p:cNvSpPr/>
            <p:nvPr/>
          </p:nvSpPr>
          <p:spPr bwMode="auto">
            <a:xfrm>
              <a:off x="2591684" y="5579703"/>
              <a:ext cx="1440160" cy="27186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gVisor</a:t>
              </a:r>
              <a:endParaRPr lang="en-US" altLang="zh-CN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84945AC-69A4-9C49-8B77-2CEE39CE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851" y="3126444"/>
              <a:ext cx="1640846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Containerd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77" name="直线箭头连接符 76">
              <a:extLst>
                <a:ext uri="{FF2B5EF4-FFF2-40B4-BE49-F238E27FC236}">
                  <a16:creationId xmlns:a16="http://schemas.microsoft.com/office/drawing/2014/main" id="{B76A18D2-BAC8-7C4F-8EB2-90E7F986FB66}"/>
                </a:ext>
              </a:extLst>
            </p:cNvPr>
            <p:cNvCxnSpPr>
              <a:cxnSpLocks/>
              <a:stCxn id="76" idx="2"/>
              <a:endCxn id="72" idx="0"/>
            </p:cNvCxnSpPr>
            <p:nvPr/>
          </p:nvCxnSpPr>
          <p:spPr bwMode="auto">
            <a:xfrm>
              <a:off x="3292274" y="3676566"/>
              <a:ext cx="0" cy="4041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3F1AA1A-0DE7-B04E-906D-5E974151D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851" y="2197786"/>
              <a:ext cx="1640846" cy="550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ea typeface="宋体" charset="0"/>
                  <a:sym typeface="Microsoft YaHei" charset="0"/>
                </a:rPr>
                <a:t>Docker</a:t>
              </a:r>
              <a:endParaRPr lang="zh-CN" altLang="en-US" sz="1100" dirty="0">
                <a:solidFill>
                  <a:srgbClr val="000000"/>
                </a:solidFill>
                <a:ea typeface="宋体" charset="0"/>
                <a:sym typeface="Microsoft YaHei" charset="0"/>
              </a:endParaRPr>
            </a:p>
          </p:txBody>
        </p: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AA819F2F-794A-444E-BD29-184CD7A80449}"/>
                </a:ext>
              </a:extLst>
            </p:cNvPr>
            <p:cNvCxnSpPr>
              <a:stCxn id="79" idx="2"/>
              <a:endCxn id="76" idx="0"/>
            </p:cNvCxnSpPr>
            <p:nvPr/>
          </p:nvCxnSpPr>
          <p:spPr bwMode="auto">
            <a:xfrm>
              <a:off x="3292274" y="2747908"/>
              <a:ext cx="0" cy="37853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C27BDD73-66E2-1247-84BA-44012F3588BF}"/>
                </a:ext>
              </a:extLst>
            </p:cNvPr>
            <p:cNvCxnSpPr>
              <a:stCxn id="67" idx="1"/>
              <a:endCxn id="79" idx="3"/>
            </p:cNvCxnSpPr>
            <p:nvPr/>
          </p:nvCxnSpPr>
          <p:spPr bwMode="auto">
            <a:xfrm flipH="1" flipV="1">
              <a:off x="4112697" y="2472847"/>
              <a:ext cx="717040" cy="1758377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B42ACDB7-8CAB-C347-A7EE-E390F171D643}"/>
                </a:ext>
              </a:extLst>
            </p:cNvPr>
            <p:cNvCxnSpPr>
              <a:cxnSpLocks/>
              <a:stCxn id="68" idx="1"/>
              <a:endCxn id="76" idx="3"/>
            </p:cNvCxnSpPr>
            <p:nvPr/>
          </p:nvCxnSpPr>
          <p:spPr bwMode="auto">
            <a:xfrm flipH="1" flipV="1">
              <a:off x="4112697" y="3401505"/>
              <a:ext cx="717039" cy="133190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EF094EEF-C7E7-B24D-9E41-F9B6C22C6FAF}"/>
                </a:ext>
              </a:extLst>
            </p:cNvPr>
            <p:cNvCxnSpPr>
              <a:stCxn id="69" idx="1"/>
              <a:endCxn id="72" idx="3"/>
            </p:cNvCxnSpPr>
            <p:nvPr/>
          </p:nvCxnSpPr>
          <p:spPr bwMode="auto">
            <a:xfrm flipH="1" flipV="1">
              <a:off x="4156370" y="5025321"/>
              <a:ext cx="669625" cy="25350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4D9ECB4-BCBA-F54F-AFB2-6F8F56F0221C}"/>
              </a:ext>
            </a:extLst>
          </p:cNvPr>
          <p:cNvSpPr txBox="1"/>
          <p:nvPr/>
        </p:nvSpPr>
        <p:spPr>
          <a:xfrm>
            <a:off x="446989" y="1052736"/>
            <a:ext cx="481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围绕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的容器生态</a:t>
            </a:r>
            <a:endParaRPr kumimoji="1" lang="en-US" altLang="zh-CN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2C9B535-C65F-D24A-8D2E-5254D8977BCB}"/>
              </a:ext>
            </a:extLst>
          </p:cNvPr>
          <p:cNvSpPr txBox="1"/>
          <p:nvPr/>
        </p:nvSpPr>
        <p:spPr>
          <a:xfrm>
            <a:off x="6631763" y="1029372"/>
            <a:ext cx="481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围绕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的容器生态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36657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8F100-6E44-FB43-95F9-4765759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>
              <a:lnSpc>
                <a:spcPct val="120000"/>
              </a:lnSpc>
              <a:buClr>
                <a:srgbClr val="636362"/>
              </a:buClr>
            </a:pPr>
            <a:r>
              <a:rPr kumimoji="0" lang="zh-CN" altLang="en-US" sz="4000" b="1" kern="1200" dirty="0">
                <a:solidFill>
                  <a:srgbClr val="00ACFF"/>
                </a:solidFill>
                <a:latin typeface="Microsoft YaHei" panose="020B0503020204020204" pitchFamily="34" charset="-122"/>
                <a:ea typeface="宋体" panose="02010600030101010101" pitchFamily="2" charset="-122"/>
                <a:sym typeface="Microsoft YaHei" panose="020B0503020204020204" pitchFamily="34" charset="-122"/>
              </a:rPr>
              <a:t>容器生态的复杂与混乱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EADFC-C143-E148-8841-32B82E4F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“许多年之后，面对行刑队，奥雷良诺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布恩地亚上校将会回想起，他父亲带他去见识冰块的那个遥远的下午。”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					--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百年孤独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开篇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AutoNum type="arabicPeriod"/>
            </a:pP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“许多年之后，面对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上校将会回想起，他父亲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Solomon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带他去对抗</a:t>
            </a:r>
            <a:r>
              <a:rPr lang="en-US" altLang="zh-CN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24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的那个遥远的下午。”</a:t>
            </a:r>
            <a:endPara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91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AntCloudSlides" id="{807C260B-D965-6243-9BC3-061F8EF32A20}" vid="{29D2788D-25D5-D947-AE6D-BF30CF6FD6D7}"/>
    </a:ext>
  </a:extLst>
</a:theme>
</file>

<file path=ppt/theme/theme2.xml><?xml version="1.0" encoding="utf-8"?>
<a:theme xmlns:a="http://schemas.openxmlformats.org/drawingml/2006/main" name="4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AntCloudSlides" id="{807C260B-D965-6243-9BC3-061F8EF32A20}" vid="{29D2788D-25D5-D947-AE6D-BF30CF6FD6D7}"/>
    </a:ext>
  </a:extLst>
</a:theme>
</file>

<file path=ppt/theme/theme3.xml><?xml version="1.0" encoding="utf-8"?>
<a:theme xmlns:a="http://schemas.openxmlformats.org/drawingml/2006/main" name="3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AntCloudSlides" id="{807C260B-D965-6243-9BC3-061F8EF32A20}" vid="{29D2788D-25D5-D947-AE6D-BF30CF6FD6D7}"/>
    </a:ext>
  </a:extLst>
</a:theme>
</file>

<file path=ppt/theme/theme4.xml><?xml version="1.0" encoding="utf-8"?>
<a:theme xmlns:a="http://schemas.openxmlformats.org/drawingml/2006/main" name="White - 正文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正文">
      <a:majorFont>
        <a:latin typeface="Microsoft Sans Serif"/>
        <a:ea typeface="宋体"/>
        <a:cs typeface="Microsoft Sans Serif"/>
      </a:majorFont>
      <a:minorFont>
        <a:latin typeface="Microsoft YaHei"/>
        <a:ea typeface="宋体"/>
        <a:cs typeface="Microsoft YaHei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381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icrosoft YaHei" charset="0"/>
            <a:ea typeface="宋体" charset="0"/>
            <a:cs typeface="Microsoft YaHei" charset="0"/>
            <a:sym typeface="Microsoft YaHe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AntCloudSlides" id="{807C260B-D965-6243-9BC3-061F8EF32A20}" vid="{EBFA85DA-8B97-9F4F-B123-087102CD8875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9336</TotalTime>
  <Words>2766</Words>
  <Application>Microsoft Macintosh PowerPoint</Application>
  <PresentationFormat>宽屏</PresentationFormat>
  <Paragraphs>468</Paragraphs>
  <Slides>48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等线</vt:lpstr>
      <vt:lpstr>微软雅黑</vt:lpstr>
      <vt:lpstr>微软雅黑</vt:lpstr>
      <vt:lpstr>Arial</vt:lpstr>
      <vt:lpstr>Corbel</vt:lpstr>
      <vt:lpstr>Microsoft Sans Serif</vt:lpstr>
      <vt:lpstr>White</vt:lpstr>
      <vt:lpstr>4_White</vt:lpstr>
      <vt:lpstr>3_White</vt:lpstr>
      <vt:lpstr>White - 正文</vt:lpstr>
      <vt:lpstr>云原生之Docker vs K8s</vt:lpstr>
      <vt:lpstr>自我介绍—张伟（花名：方寸）</vt:lpstr>
      <vt:lpstr>课程目标</vt:lpstr>
      <vt:lpstr>目录</vt:lpstr>
      <vt:lpstr>目录</vt:lpstr>
      <vt:lpstr>PowerPoint 演示文稿</vt:lpstr>
      <vt:lpstr>PowerPoint 演示文稿</vt:lpstr>
      <vt:lpstr>PowerPoint 演示文稿</vt:lpstr>
      <vt:lpstr>容器生态的复杂与混乱</vt:lpstr>
      <vt:lpstr>PowerPoint 演示文稿</vt:lpstr>
      <vt:lpstr>回到Docker的诞生</vt:lpstr>
      <vt:lpstr>第一代架构</vt:lpstr>
      <vt:lpstr>PowerPoint 演示文稿</vt:lpstr>
      <vt:lpstr>容器镜像(Image)</vt:lpstr>
      <vt:lpstr>OverlayFS</vt:lpstr>
      <vt:lpstr>DeviceMapper</vt:lpstr>
      <vt:lpstr>PowerPoint 演示文稿</vt:lpstr>
      <vt:lpstr>Namespace &amp; Cgroup</vt:lpstr>
      <vt:lpstr>示例：PID Namespace</vt:lpstr>
      <vt:lpstr>示例：CPU Cgroup</vt:lpstr>
      <vt:lpstr>PowerPoint 演示文稿</vt:lpstr>
      <vt:lpstr>执行引擎：runc诞生</vt:lpstr>
      <vt:lpstr>OCI社区的意义</vt:lpstr>
      <vt:lpstr>执行引擎：containerd的诞生</vt:lpstr>
      <vt:lpstr>PowerPoint 演示文稿</vt:lpstr>
      <vt:lpstr>CNM网络模型</vt:lpstr>
      <vt:lpstr>PowerPoint 演示文稿</vt:lpstr>
      <vt:lpstr>PowerPoint 演示文稿</vt:lpstr>
      <vt:lpstr>总结回顾</vt:lpstr>
      <vt:lpstr>PowerPoint 演示文稿</vt:lpstr>
      <vt:lpstr>Swarm</vt:lpstr>
      <vt:lpstr>K8s降维打击docker</vt:lpstr>
      <vt:lpstr>PowerPoint 演示文稿</vt:lpstr>
      <vt:lpstr>Docker现状</vt:lpstr>
      <vt:lpstr>PowerPoint 演示文稿</vt:lpstr>
      <vt:lpstr>PowerPoint 演示文稿</vt:lpstr>
      <vt:lpstr>PowerPoint 演示文稿</vt:lpstr>
      <vt:lpstr>Namespace容器的安全缺陷</vt:lpstr>
      <vt:lpstr>PowerPoint 演示文稿</vt:lpstr>
      <vt:lpstr>PowerPoint 演示文稿</vt:lpstr>
      <vt:lpstr>Kata介绍</vt:lpstr>
      <vt:lpstr>Kata基本架构</vt:lpstr>
      <vt:lpstr>Kata对接K8s最优方案 — containerd-shimv2</vt:lpstr>
      <vt:lpstr>gVisor与Kata对比</vt:lpstr>
      <vt:lpstr>总结回顾</vt:lpstr>
      <vt:lpstr>问题/练习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一级标题 雅黑60</dc:title>
  <dc:creator>李文慧</dc:creator>
  <cp:lastModifiedBy>Microsoft Office User</cp:lastModifiedBy>
  <cp:revision>85</cp:revision>
  <dcterms:created xsi:type="dcterms:W3CDTF">2018-12-21T07:02:25Z</dcterms:created>
  <dcterms:modified xsi:type="dcterms:W3CDTF">2019-10-16T06:29:30Z</dcterms:modified>
</cp:coreProperties>
</file>